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handoutMasterIdLst>
    <p:handoutMasterId r:id="rId33"/>
  </p:handoutMasterIdLst>
  <p:sldIdLst>
    <p:sldId id="299" r:id="rId2"/>
    <p:sldId id="300" r:id="rId3"/>
    <p:sldId id="257" r:id="rId4"/>
    <p:sldId id="281" r:id="rId5"/>
    <p:sldId id="282" r:id="rId6"/>
    <p:sldId id="283" r:id="rId7"/>
    <p:sldId id="277" r:id="rId8"/>
    <p:sldId id="276" r:id="rId9"/>
    <p:sldId id="258" r:id="rId10"/>
    <p:sldId id="259" r:id="rId11"/>
    <p:sldId id="261" r:id="rId12"/>
    <p:sldId id="264" r:id="rId13"/>
    <p:sldId id="262" r:id="rId14"/>
    <p:sldId id="263" r:id="rId15"/>
    <p:sldId id="289" r:id="rId16"/>
    <p:sldId id="267" r:id="rId17"/>
    <p:sldId id="290" r:id="rId18"/>
    <p:sldId id="294" r:id="rId19"/>
    <p:sldId id="298" r:id="rId20"/>
    <p:sldId id="278" r:id="rId21"/>
    <p:sldId id="269" r:id="rId22"/>
    <p:sldId id="291" r:id="rId23"/>
    <p:sldId id="292" r:id="rId24"/>
    <p:sldId id="293" r:id="rId25"/>
    <p:sldId id="297" r:id="rId26"/>
    <p:sldId id="286" r:id="rId27"/>
    <p:sldId id="280" r:id="rId28"/>
    <p:sldId id="287" r:id="rId29"/>
    <p:sldId id="273" r:id="rId30"/>
    <p:sldId id="274" r:id="rId31"/>
    <p:sldId id="275" r:id="rId32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2561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mmm\-yy</c:formatCode>
                <c:ptCount val="14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22586</c:v>
                </c:pt>
                <c:pt idx="7">
                  <c:v>22616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4"/>
                <c:pt idx="0">
                  <c:v>175</c:v>
                </c:pt>
                <c:pt idx="1">
                  <c:v>182</c:v>
                </c:pt>
                <c:pt idx="2">
                  <c:v>183</c:v>
                </c:pt>
                <c:pt idx="3">
                  <c:v>183</c:v>
                </c:pt>
                <c:pt idx="4">
                  <c:v>184</c:v>
                </c:pt>
                <c:pt idx="5">
                  <c:v>188</c:v>
                </c:pt>
                <c:pt idx="6">
                  <c:v>188</c:v>
                </c:pt>
                <c:pt idx="7">
                  <c:v>229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mmm\-yy</c:formatCode>
                <c:ptCount val="14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22586</c:v>
                </c:pt>
                <c:pt idx="7">
                  <c:v>22616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4"/>
                <c:pt idx="0">
                  <c:v>104</c:v>
                </c:pt>
                <c:pt idx="1">
                  <c:v>80</c:v>
                </c:pt>
                <c:pt idx="2">
                  <c:v>84</c:v>
                </c:pt>
                <c:pt idx="3">
                  <c:v>70</c:v>
                </c:pt>
                <c:pt idx="4">
                  <c:v>75</c:v>
                </c:pt>
                <c:pt idx="5">
                  <c:v>65</c:v>
                </c:pt>
                <c:pt idx="6">
                  <c:v>84</c:v>
                </c:pt>
                <c:pt idx="7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638576"/>
        <c:axId val="310631616"/>
      </c:barChart>
      <c:dateAx>
        <c:axId val="4666385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310631616"/>
        <c:crosses val="autoZero"/>
        <c:auto val="1"/>
        <c:lblOffset val="100"/>
        <c:baseTimeUnit val="months"/>
      </c:dateAx>
      <c:valAx>
        <c:axId val="3106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66638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72696874770267372"/>
          <c:h val="7.5771514892632619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2565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3655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3113.9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152256"/>
        <c:axId val="442151136"/>
      </c:lineChart>
      <c:dateAx>
        <c:axId val="4421522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42151136"/>
        <c:crosses val="autoZero"/>
        <c:auto val="1"/>
        <c:lblOffset val="100"/>
        <c:baseTimeUnit val="months"/>
      </c:dateAx>
      <c:valAx>
        <c:axId val="4421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4421522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ปี 2562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271</c:v>
                </c:pt>
                <c:pt idx="1">
                  <c:v>292</c:v>
                </c:pt>
                <c:pt idx="2">
                  <c:v>299</c:v>
                </c:pt>
                <c:pt idx="3">
                  <c:v>331</c:v>
                </c:pt>
                <c:pt idx="4">
                  <c:v>350</c:v>
                </c:pt>
                <c:pt idx="5">
                  <c:v>0</c:v>
                </c:pt>
                <c:pt idx="6">
                  <c:v>356</c:v>
                </c:pt>
                <c:pt idx="7">
                  <c:v>370</c:v>
                </c:pt>
                <c:pt idx="8">
                  <c:v>373</c:v>
                </c:pt>
                <c:pt idx="9">
                  <c:v>379</c:v>
                </c:pt>
                <c:pt idx="10">
                  <c:v>381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126</c:v>
                </c:pt>
                <c:pt idx="1">
                  <c:v>138</c:v>
                </c:pt>
                <c:pt idx="2">
                  <c:v>94</c:v>
                </c:pt>
                <c:pt idx="3">
                  <c:v>151</c:v>
                </c:pt>
                <c:pt idx="4">
                  <c:v>138</c:v>
                </c:pt>
                <c:pt idx="5">
                  <c:v>0</c:v>
                </c:pt>
                <c:pt idx="6">
                  <c:v>127</c:v>
                </c:pt>
                <c:pt idx="7">
                  <c:v>177</c:v>
                </c:pt>
                <c:pt idx="8">
                  <c:v>155</c:v>
                </c:pt>
                <c:pt idx="9">
                  <c:v>113</c:v>
                </c:pt>
                <c:pt idx="10">
                  <c:v>166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27376"/>
        <c:axId val="416327936"/>
      </c:barChart>
      <c:catAx>
        <c:axId val="4163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16327936"/>
        <c:crosses val="autoZero"/>
        <c:auto val="1"/>
        <c:lblAlgn val="ctr"/>
        <c:lblOffset val="100"/>
        <c:noMultiLvlLbl val="1"/>
      </c:catAx>
      <c:valAx>
        <c:axId val="4163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163273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72696874770267372"/>
          <c:h val="7.5771514892632619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2563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388</c:v>
                </c:pt>
                <c:pt idx="1">
                  <c:v>392</c:v>
                </c:pt>
                <c:pt idx="2">
                  <c:v>393</c:v>
                </c:pt>
                <c:pt idx="3">
                  <c:v>0</c:v>
                </c:pt>
                <c:pt idx="4">
                  <c:v>0</c:v>
                </c:pt>
                <c:pt idx="5">
                  <c:v>395</c:v>
                </c:pt>
                <c:pt idx="6">
                  <c:v>0</c:v>
                </c:pt>
                <c:pt idx="7">
                  <c:v>396</c:v>
                </c:pt>
                <c:pt idx="8">
                  <c:v>0</c:v>
                </c:pt>
                <c:pt idx="9">
                  <c:v>0</c:v>
                </c:pt>
                <c:pt idx="10">
                  <c:v>395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178</c:v>
                </c:pt>
                <c:pt idx="1">
                  <c:v>154</c:v>
                </c:pt>
                <c:pt idx="2">
                  <c:v>152</c:v>
                </c:pt>
                <c:pt idx="3">
                  <c:v>0</c:v>
                </c:pt>
                <c:pt idx="4">
                  <c:v>0</c:v>
                </c:pt>
                <c:pt idx="5">
                  <c:v>171</c:v>
                </c:pt>
                <c:pt idx="6">
                  <c:v>0</c:v>
                </c:pt>
                <c:pt idx="7">
                  <c:v>160</c:v>
                </c:pt>
                <c:pt idx="8">
                  <c:v>0</c:v>
                </c:pt>
                <c:pt idx="9">
                  <c:v>0</c:v>
                </c:pt>
                <c:pt idx="10">
                  <c:v>137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374672"/>
        <c:axId val="418375232"/>
      </c:barChart>
      <c:dateAx>
        <c:axId val="4183746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18375232"/>
        <c:crosses val="autoZero"/>
        <c:auto val="1"/>
        <c:lblOffset val="100"/>
        <c:baseTimeUnit val="months"/>
      </c:dateAx>
      <c:valAx>
        <c:axId val="41837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18374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2564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  <c:pt idx="3">
                  <c:v>23468</c:v>
                </c:pt>
                <c:pt idx="4">
                  <c:v>23498</c:v>
                </c:pt>
                <c:pt idx="5">
                  <c:v>23529</c:v>
                </c:pt>
                <c:pt idx="6">
                  <c:v>23559</c:v>
                </c:pt>
                <c:pt idx="7">
                  <c:v>23590</c:v>
                </c:pt>
                <c:pt idx="8">
                  <c:v>23621</c:v>
                </c:pt>
                <c:pt idx="9">
                  <c:v>23651</c:v>
                </c:pt>
                <c:pt idx="10">
                  <c:v>23682</c:v>
                </c:pt>
                <c:pt idx="11">
                  <c:v>23712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395</c:v>
                </c:pt>
                <c:pt idx="1">
                  <c:v>394</c:v>
                </c:pt>
                <c:pt idx="2">
                  <c:v>395</c:v>
                </c:pt>
                <c:pt idx="3">
                  <c:v>395</c:v>
                </c:pt>
                <c:pt idx="4">
                  <c:v>395</c:v>
                </c:pt>
                <c:pt idx="5">
                  <c:v>395</c:v>
                </c:pt>
                <c:pt idx="6">
                  <c:v>396</c:v>
                </c:pt>
                <c:pt idx="7">
                  <c:v>396</c:v>
                </c:pt>
                <c:pt idx="8">
                  <c:v>396</c:v>
                </c:pt>
                <c:pt idx="9">
                  <c:v>396</c:v>
                </c:pt>
                <c:pt idx="10">
                  <c:v>396</c:v>
                </c:pt>
                <c:pt idx="11">
                  <c:v>396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  <c:pt idx="3">
                  <c:v>23468</c:v>
                </c:pt>
                <c:pt idx="4">
                  <c:v>23498</c:v>
                </c:pt>
                <c:pt idx="5">
                  <c:v>23529</c:v>
                </c:pt>
                <c:pt idx="6">
                  <c:v>23559</c:v>
                </c:pt>
                <c:pt idx="7">
                  <c:v>23590</c:v>
                </c:pt>
                <c:pt idx="8">
                  <c:v>23621</c:v>
                </c:pt>
                <c:pt idx="9">
                  <c:v>23651</c:v>
                </c:pt>
                <c:pt idx="10">
                  <c:v>23682</c:v>
                </c:pt>
                <c:pt idx="11">
                  <c:v>23712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147</c:v>
                </c:pt>
                <c:pt idx="1">
                  <c:v>131</c:v>
                </c:pt>
                <c:pt idx="2">
                  <c:v>123</c:v>
                </c:pt>
                <c:pt idx="3">
                  <c:v>0</c:v>
                </c:pt>
                <c:pt idx="4">
                  <c:v>165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45</c:v>
                </c:pt>
                <c:pt idx="10">
                  <c:v>0</c:v>
                </c:pt>
                <c:pt idx="1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424608"/>
        <c:axId val="450425168"/>
      </c:barChart>
      <c:dateAx>
        <c:axId val="4504246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50425168"/>
        <c:crosses val="autoZero"/>
        <c:auto val="1"/>
        <c:lblOffset val="100"/>
        <c:baseTimeUnit val="months"/>
      </c:dateAx>
      <c:valAx>
        <c:axId val="45042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0424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2565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397</c:v>
                </c:pt>
                <c:pt idx="1">
                  <c:v>397</c:v>
                </c:pt>
                <c:pt idx="2">
                  <c:v>397</c:v>
                </c:pt>
                <c:pt idx="3">
                  <c:v>397</c:v>
                </c:pt>
                <c:pt idx="4">
                  <c:v>397</c:v>
                </c:pt>
                <c:pt idx="5">
                  <c:v>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380736"/>
        <c:axId val="288375696"/>
      </c:barChart>
      <c:dateAx>
        <c:axId val="2883807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88375696"/>
        <c:crosses val="autoZero"/>
        <c:auto val="1"/>
        <c:lblOffset val="100"/>
        <c:baseTimeUnit val="months"/>
      </c:dateAx>
      <c:valAx>
        <c:axId val="2883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883807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2561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690566323440339"/>
          <c:y val="2.1239112922966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mmm\-yy</c:formatCode>
                <c:ptCount val="9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22555</c:v>
                </c:pt>
                <c:pt idx="7">
                  <c:v>22586</c:v>
                </c:pt>
                <c:pt idx="8">
                  <c:v>22616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1258.5999999999999</c:v>
                </c:pt>
                <c:pt idx="1">
                  <c:v>1438</c:v>
                </c:pt>
                <c:pt idx="2">
                  <c:v>774.2</c:v>
                </c:pt>
                <c:pt idx="3">
                  <c:v>990.5</c:v>
                </c:pt>
                <c:pt idx="4">
                  <c:v>616.5</c:v>
                </c:pt>
                <c:pt idx="5">
                  <c:v>561.6</c:v>
                </c:pt>
                <c:pt idx="6">
                  <c:v>0</c:v>
                </c:pt>
                <c:pt idx="7">
                  <c:v>1323.4</c:v>
                </c:pt>
                <c:pt idx="8">
                  <c:v>1368.5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427408"/>
        <c:axId val="456686320"/>
      </c:lineChart>
      <c:dateAx>
        <c:axId val="4504274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56686320"/>
        <c:crosses val="autoZero"/>
        <c:auto val="1"/>
        <c:lblOffset val="100"/>
        <c:baseTimeUnit val="months"/>
      </c:dateAx>
      <c:valAx>
        <c:axId val="45668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450427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163461538461541"/>
          <c:y val="0.93248263185769031"/>
          <c:w val="0.23673076923076924"/>
          <c:h val="5.847391774554615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2562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690566323440339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2776.5</c:v>
                </c:pt>
                <c:pt idx="1">
                  <c:v>2027.9</c:v>
                </c:pt>
                <c:pt idx="2">
                  <c:v>1773.6</c:v>
                </c:pt>
                <c:pt idx="3">
                  <c:v>2240.5</c:v>
                </c:pt>
                <c:pt idx="4">
                  <c:v>4328.7</c:v>
                </c:pt>
                <c:pt idx="5">
                  <c:v>0</c:v>
                </c:pt>
                <c:pt idx="6">
                  <c:v>2269.5</c:v>
                </c:pt>
                <c:pt idx="7">
                  <c:v>3313.1</c:v>
                </c:pt>
                <c:pt idx="8">
                  <c:v>2050.4</c:v>
                </c:pt>
                <c:pt idx="9">
                  <c:v>2275.6</c:v>
                </c:pt>
                <c:pt idx="10">
                  <c:v>3738.1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688560"/>
        <c:axId val="456689120"/>
      </c:lineChart>
      <c:catAx>
        <c:axId val="45668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56689120"/>
        <c:crosses val="autoZero"/>
        <c:auto val="1"/>
        <c:lblAlgn val="ctr"/>
        <c:lblOffset val="100"/>
        <c:noMultiLvlLbl val="1"/>
      </c:catAx>
      <c:valAx>
        <c:axId val="4566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4566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49786324786322"/>
          <c:y val="0.93698807851038823"/>
          <c:w val="0.23673076923076924"/>
          <c:h val="5.4033245844269467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2563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2919.8</c:v>
                </c:pt>
                <c:pt idx="1">
                  <c:v>3483.8</c:v>
                </c:pt>
                <c:pt idx="2">
                  <c:v>3705.1</c:v>
                </c:pt>
                <c:pt idx="3">
                  <c:v>0</c:v>
                </c:pt>
                <c:pt idx="4">
                  <c:v>0</c:v>
                </c:pt>
                <c:pt idx="5">
                  <c:v>4030</c:v>
                </c:pt>
                <c:pt idx="6">
                  <c:v>0</c:v>
                </c:pt>
                <c:pt idx="7">
                  <c:v>5988.3</c:v>
                </c:pt>
                <c:pt idx="8">
                  <c:v>0</c:v>
                </c:pt>
                <c:pt idx="9">
                  <c:v>0</c:v>
                </c:pt>
                <c:pt idx="10">
                  <c:v>3914.5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355056"/>
        <c:axId val="455355616"/>
      </c:lineChart>
      <c:dateAx>
        <c:axId val="4553550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455355616"/>
        <c:crosses val="autoZero"/>
        <c:auto val="1"/>
        <c:lblOffset val="100"/>
        <c:baseTimeUnit val="months"/>
      </c:dateAx>
      <c:valAx>
        <c:axId val="4553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45535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2564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  <c:pt idx="3">
                  <c:v>23468</c:v>
                </c:pt>
                <c:pt idx="4">
                  <c:v>23498</c:v>
                </c:pt>
                <c:pt idx="5">
                  <c:v>23529</c:v>
                </c:pt>
                <c:pt idx="6">
                  <c:v>23559</c:v>
                </c:pt>
                <c:pt idx="7">
                  <c:v>23590</c:v>
                </c:pt>
                <c:pt idx="8">
                  <c:v>23621</c:v>
                </c:pt>
                <c:pt idx="9">
                  <c:v>23651</c:v>
                </c:pt>
                <c:pt idx="10">
                  <c:v>23682</c:v>
                </c:pt>
                <c:pt idx="11">
                  <c:v>23712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5059.2</c:v>
                </c:pt>
                <c:pt idx="1">
                  <c:v>3627.4</c:v>
                </c:pt>
                <c:pt idx="2">
                  <c:v>3307</c:v>
                </c:pt>
                <c:pt idx="3">
                  <c:v>0</c:v>
                </c:pt>
                <c:pt idx="4">
                  <c:v>6153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1788.2</c:v>
                </c:pt>
                <c:pt idx="10">
                  <c:v>0</c:v>
                </c:pt>
                <c:pt idx="11">
                  <c:v>2846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44432"/>
        <c:axId val="211744992"/>
      </c:lineChart>
      <c:dateAx>
        <c:axId val="2117444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744992"/>
        <c:crosses val="autoZero"/>
        <c:auto val="1"/>
        <c:lblOffset val="100"/>
        <c:baseTimeUnit val="months"/>
      </c:dateAx>
      <c:valAx>
        <c:axId val="2117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1744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0.09362</cdr:x>
      <cdr:y>0.50032</cdr:y>
    </cdr:from>
    <cdr:to>
      <cdr:x>0.13117</cdr:x>
      <cdr:y>0.55056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082731" y="2988700"/>
          <a:ext cx="434269" cy="300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104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0.17075</cdr:x>
      <cdr:y>0.27418</cdr:y>
    </cdr:from>
    <cdr:to>
      <cdr:x>0.20731</cdr:x>
      <cdr:y>0.31366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974738" y="1637826"/>
          <a:ext cx="422819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0.20408</cdr:x>
      <cdr:y>0.57081</cdr:y>
    </cdr:from>
    <cdr:to>
      <cdr:x>0.2357</cdr:x>
      <cdr:y>0.61593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2360186" y="3409764"/>
          <a:ext cx="365688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0.27599</cdr:x>
      <cdr:y>0.27342</cdr:y>
    </cdr:from>
    <cdr:to>
      <cdr:x>0.31354</cdr:x>
      <cdr:y>0.31442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191818" y="1633286"/>
          <a:ext cx="434269" cy="24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0.30833</cdr:x>
      <cdr:y>0.55431</cdr:y>
    </cdr:from>
    <cdr:to>
      <cdr:x>0.34391</cdr:x>
      <cdr:y>0.60507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3565818" y="3311209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0.38107</cdr:x>
      <cdr:y>0.27342</cdr:y>
    </cdr:from>
    <cdr:to>
      <cdr:x>0.42553</cdr:x>
      <cdr:y>0.31442</cdr:y>
    </cdr:to>
    <cdr:sp macro="" textlink="">
      <cdr:nvSpPr>
        <cdr:cNvPr id="7" name="กล่องข้อความ 6"/>
        <cdr:cNvSpPr txBox="1"/>
      </cdr:nvSpPr>
      <cdr:spPr>
        <a:xfrm xmlns:a="http://schemas.openxmlformats.org/drawingml/2006/main">
          <a:off x="4407057" y="1633286"/>
          <a:ext cx="514183" cy="24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0.41331</cdr:x>
      <cdr:y>0.59656</cdr:y>
    </cdr:from>
    <cdr:to>
      <cdr:x>0.4479</cdr:x>
      <cdr:y>0.63792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779997" y="3563632"/>
          <a:ext cx="400037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0.48339</cdr:x>
      <cdr:y>0.27136</cdr:y>
    </cdr:from>
    <cdr:to>
      <cdr:x>0.52094</cdr:x>
      <cdr:y>0.31647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590455" y="1621010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0.52004</cdr:x>
      <cdr:y>0.57673</cdr:y>
    </cdr:from>
    <cdr:to>
      <cdr:x>0.55068</cdr:x>
      <cdr:y>0.61997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6014292" y="3445134"/>
          <a:ext cx="354354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0.5913</cdr:x>
      <cdr:y>0.25298</cdr:y>
    </cdr:from>
    <cdr:to>
      <cdr:x>0.62885</cdr:x>
      <cdr:y>0.3075</cdr:y>
    </cdr:to>
    <cdr:sp macro="" textlink="">
      <cdr:nvSpPr>
        <cdr:cNvPr id="11" name="กล่องข้อความ 10"/>
        <cdr:cNvSpPr txBox="1"/>
      </cdr:nvSpPr>
      <cdr:spPr>
        <a:xfrm xmlns:a="http://schemas.openxmlformats.org/drawingml/2006/main">
          <a:off x="6838398" y="1511216"/>
          <a:ext cx="434269" cy="32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0.62103</cdr:x>
      <cdr:y>0.60582</cdr:y>
    </cdr:from>
    <cdr:to>
      <cdr:x>0.65265</cdr:x>
      <cdr:y>0.64906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7182270" y="3618944"/>
          <a:ext cx="365688" cy="258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0.79753</cdr:x>
      <cdr:y>0.25104</cdr:y>
    </cdr:from>
    <cdr:to>
      <cdr:x>0.84101</cdr:x>
      <cdr:y>0.29392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9223527" y="1499597"/>
          <a:ext cx="502850" cy="256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0.83365</cdr:x>
      <cdr:y>0.55125</cdr:y>
    </cdr:from>
    <cdr:to>
      <cdr:x>0.86527</cdr:x>
      <cdr:y>0.59449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9641206" y="3292947"/>
          <a:ext cx="365688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0.93671</cdr:x>
      <cdr:y>0.52544</cdr:y>
    </cdr:from>
    <cdr:to>
      <cdr:x>0.97327</cdr:x>
      <cdr:y>0.56679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10833132" y="3138775"/>
          <a:ext cx="422820" cy="247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0.90443</cdr:x>
      <cdr:y>0.13966</cdr:y>
    </cdr:from>
    <cdr:to>
      <cdr:x>0.95087</cdr:x>
      <cdr:y>0.18102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10459756" y="834255"/>
          <a:ext cx="537083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0.72031</cdr:x>
      <cdr:y>0.7936</cdr:y>
    </cdr:from>
    <cdr:to>
      <cdr:x>0.74843</cdr:x>
      <cdr:y>0.84476</cdr:y>
    </cdr:to>
    <cdr:sp macro="" textlink="">
      <cdr:nvSpPr>
        <cdr:cNvPr id="32" name="กล่องข้อความ 31"/>
        <cdr:cNvSpPr txBox="1"/>
      </cdr:nvSpPr>
      <cdr:spPr>
        <a:xfrm xmlns:a="http://schemas.openxmlformats.org/drawingml/2006/main">
          <a:off x="8330489" y="4740654"/>
          <a:ext cx="325210" cy="3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0.70506</cdr:x>
      <cdr:y>0.7936</cdr:y>
    </cdr:from>
    <cdr:to>
      <cdr:x>0.73318</cdr:x>
      <cdr:y>0.85704</cdr:y>
    </cdr:to>
    <cdr:sp macro="" textlink="">
      <cdr:nvSpPr>
        <cdr:cNvPr id="33" name="กล่องข้อความ 32"/>
        <cdr:cNvSpPr txBox="1"/>
      </cdr:nvSpPr>
      <cdr:spPr>
        <a:xfrm xmlns:a="http://schemas.openxmlformats.org/drawingml/2006/main">
          <a:off x="8154109" y="4740654"/>
          <a:ext cx="325210" cy="37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0.09832</cdr:x>
      <cdr:y>0.17492</cdr:y>
    </cdr:from>
    <cdr:to>
      <cdr:x>0.1525</cdr:x>
      <cdr:y>0.22512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110442" y="1041460"/>
          <a:ext cx="611909" cy="29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655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0.85596</cdr:x>
      <cdr:y>0.81202</cdr:y>
    </cdr:from>
    <cdr:to>
      <cdr:x>0.89906</cdr:x>
      <cdr:y>0.85478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9667229" y="483459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0.27538</cdr:x>
      <cdr:y>0.82419</cdr:y>
    </cdr:from>
    <cdr:to>
      <cdr:x>0.31848</cdr:x>
      <cdr:y>0.86695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3110169" y="4907010"/>
          <a:ext cx="486772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0.42704</cdr:x>
      <cdr:y>0.8244</cdr:y>
    </cdr:from>
    <cdr:to>
      <cdr:x>0.47014</cdr:x>
      <cdr:y>0.86716</cdr:y>
    </cdr:to>
    <cdr:sp macro="" textlink="">
      <cdr:nvSpPr>
        <cdr:cNvPr id="8" name="กล่องข้อความ 1"/>
        <cdr:cNvSpPr txBox="1"/>
      </cdr:nvSpPr>
      <cdr:spPr>
        <a:xfrm xmlns:a="http://schemas.openxmlformats.org/drawingml/2006/main">
          <a:off x="4822983" y="4908280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0.73395</cdr:x>
      <cdr:y>0.8244</cdr:y>
    </cdr:from>
    <cdr:to>
      <cdr:x>0.77705</cdr:x>
      <cdr:y>0.86716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8289267" y="4908280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0.58519</cdr:x>
      <cdr:y>0.82248</cdr:y>
    </cdr:from>
    <cdr:to>
      <cdr:x>0.62829</cdr:x>
      <cdr:y>0.86524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6609090" y="4896856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0.87699</cdr:x>
      <cdr:y>0.27022</cdr:y>
    </cdr:from>
    <cdr:to>
      <cdr:x>0.93737</cdr:x>
      <cdr:y>0.31122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9904673" y="1608813"/>
          <a:ext cx="681931" cy="24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,113.90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0.06015</cdr:x>
      <cdr:y>0.36784</cdr:y>
    </cdr:from>
    <cdr:to>
      <cdr:x>0.09917</cdr:x>
      <cdr:y>0.41563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695683" y="2197351"/>
          <a:ext cx="451270" cy="285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271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0.08207</cdr:x>
      <cdr:y>0.59406</cdr:y>
    </cdr:from>
    <cdr:to>
      <cdr:x>0.11953</cdr:x>
      <cdr:y>0.63868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949180" y="3548696"/>
          <a:ext cx="433228" cy="26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0.13795</cdr:x>
      <cdr:y>0.33198</cdr:y>
    </cdr:from>
    <cdr:to>
      <cdr:x>0.17452</cdr:x>
      <cdr:y>0.37898</cdr:y>
    </cdr:to>
    <cdr:sp macro="" textlink="">
      <cdr:nvSpPr>
        <cdr:cNvPr id="19" name="กล่องข้อความ 18"/>
        <cdr:cNvSpPr txBox="1"/>
      </cdr:nvSpPr>
      <cdr:spPr>
        <a:xfrm xmlns:a="http://schemas.openxmlformats.org/drawingml/2006/main">
          <a:off x="1595443" y="1983132"/>
          <a:ext cx="422935" cy="28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0.16032</cdr:x>
      <cdr:y>0.57352</cdr:y>
    </cdr:from>
    <cdr:to>
      <cdr:x>0.19688</cdr:x>
      <cdr:y>0.61112</cdr:y>
    </cdr:to>
    <cdr:sp macro="" textlink="">
      <cdr:nvSpPr>
        <cdr:cNvPr id="20" name="กล่องข้อความ 19"/>
        <cdr:cNvSpPr txBox="1"/>
      </cdr:nvSpPr>
      <cdr:spPr>
        <a:xfrm xmlns:a="http://schemas.openxmlformats.org/drawingml/2006/main">
          <a:off x="1854153" y="3425996"/>
          <a:ext cx="422820" cy="22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0.21619</cdr:x>
      <cdr:y>0.32018</cdr:y>
    </cdr:from>
    <cdr:to>
      <cdr:x>0.26263</cdr:x>
      <cdr:y>0.36018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2500282" y="1912648"/>
          <a:ext cx="537083" cy="23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0.24004</cdr:x>
      <cdr:y>0.64567</cdr:y>
    </cdr:from>
    <cdr:to>
      <cdr:x>0.26969</cdr:x>
      <cdr:y>0.69266</cdr:y>
    </cdr:to>
    <cdr:sp macro="" textlink="">
      <cdr:nvSpPr>
        <cdr:cNvPr id="22" name="กล่องข้อความ 21"/>
        <cdr:cNvSpPr txBox="1"/>
      </cdr:nvSpPr>
      <cdr:spPr>
        <a:xfrm xmlns:a="http://schemas.openxmlformats.org/drawingml/2006/main">
          <a:off x="2776073" y="3856947"/>
          <a:ext cx="342904" cy="28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0.29615</cdr:x>
      <cdr:y>0.27287</cdr:y>
    </cdr:from>
    <cdr:to>
      <cdr:x>0.3337</cdr:x>
      <cdr:y>0.31986</cdr:y>
    </cdr:to>
    <cdr:sp macro="" textlink="">
      <cdr:nvSpPr>
        <cdr:cNvPr id="23" name="กล่องข้อความ 22"/>
        <cdr:cNvSpPr txBox="1"/>
      </cdr:nvSpPr>
      <cdr:spPr>
        <a:xfrm xmlns:a="http://schemas.openxmlformats.org/drawingml/2006/main">
          <a:off x="3424943" y="1630016"/>
          <a:ext cx="434269" cy="280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331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0.3168</cdr:x>
      <cdr:y>0.55327</cdr:y>
    </cdr:from>
    <cdr:to>
      <cdr:x>0.35237</cdr:x>
      <cdr:y>0.59722</cdr:y>
    </cdr:to>
    <cdr:sp macro="" textlink="">
      <cdr:nvSpPr>
        <cdr:cNvPr id="24" name="กล่องข้อความ 23"/>
        <cdr:cNvSpPr txBox="1"/>
      </cdr:nvSpPr>
      <cdr:spPr>
        <a:xfrm xmlns:a="http://schemas.openxmlformats.org/drawingml/2006/main">
          <a:off x="3663841" y="3305030"/>
          <a:ext cx="411370" cy="262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0.37341</cdr:x>
      <cdr:y>0.24251</cdr:y>
    </cdr:from>
    <cdr:to>
      <cdr:x>0.41096</cdr:x>
      <cdr:y>0.28763</cdr:y>
    </cdr:to>
    <cdr:sp macro="" textlink="">
      <cdr:nvSpPr>
        <cdr:cNvPr id="25" name="กล่องข้อความ 24"/>
        <cdr:cNvSpPr txBox="1"/>
      </cdr:nvSpPr>
      <cdr:spPr>
        <a:xfrm xmlns:a="http://schemas.openxmlformats.org/drawingml/2006/main">
          <a:off x="4318476" y="1448648"/>
          <a:ext cx="434269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350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0.39438</cdr:x>
      <cdr:y>0.57714</cdr:y>
    </cdr:from>
    <cdr:to>
      <cdr:x>0.43169</cdr:x>
      <cdr:y>0.62226</cdr:y>
    </cdr:to>
    <cdr:sp macro="" textlink="">
      <cdr:nvSpPr>
        <cdr:cNvPr id="26" name="กล่องข้อความ 25"/>
        <cdr:cNvSpPr txBox="1"/>
      </cdr:nvSpPr>
      <cdr:spPr>
        <a:xfrm xmlns:a="http://schemas.openxmlformats.org/drawingml/2006/main">
          <a:off x="4561030" y="3447616"/>
          <a:ext cx="431493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0.52963</cdr:x>
      <cdr:y>0.22747</cdr:y>
    </cdr:from>
    <cdr:to>
      <cdr:x>0.57607</cdr:x>
      <cdr:y>0.27447</cdr:y>
    </cdr:to>
    <cdr:sp macro="" textlink="">
      <cdr:nvSpPr>
        <cdr:cNvPr id="27" name="กล่องข้อความ 26"/>
        <cdr:cNvSpPr txBox="1"/>
      </cdr:nvSpPr>
      <cdr:spPr>
        <a:xfrm xmlns:a="http://schemas.openxmlformats.org/drawingml/2006/main">
          <a:off x="6125165" y="1358815"/>
          <a:ext cx="537082" cy="28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356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0.55351</cdr:x>
      <cdr:y>0.59044</cdr:y>
    </cdr:from>
    <cdr:to>
      <cdr:x>0.59106</cdr:x>
      <cdr:y>0.63556</cdr:y>
    </cdr:to>
    <cdr:sp macro="" textlink="">
      <cdr:nvSpPr>
        <cdr:cNvPr id="28" name="กล่องข้อความ 27"/>
        <cdr:cNvSpPr txBox="1"/>
      </cdr:nvSpPr>
      <cdr:spPr>
        <a:xfrm xmlns:a="http://schemas.openxmlformats.org/drawingml/2006/main">
          <a:off x="6401364" y="3527066"/>
          <a:ext cx="434268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0.45855</cdr:x>
      <cdr:y>0.80283</cdr:y>
    </cdr:from>
    <cdr:to>
      <cdr:x>0.49117</cdr:x>
      <cdr:y>0.84968</cdr:y>
    </cdr:to>
    <cdr:sp macro="" textlink="">
      <cdr:nvSpPr>
        <cdr:cNvPr id="34" name="กล่องข้อความ 33"/>
        <cdr:cNvSpPr txBox="1"/>
      </cdr:nvSpPr>
      <cdr:spPr>
        <a:xfrm xmlns:a="http://schemas.openxmlformats.org/drawingml/2006/main">
          <a:off x="5303111" y="4795781"/>
          <a:ext cx="377253" cy="27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0.47411</cdr:x>
      <cdr:y>0.8023</cdr:y>
    </cdr:from>
    <cdr:to>
      <cdr:x>0.50821</cdr:x>
      <cdr:y>0.8637</cdr:y>
    </cdr:to>
    <cdr:sp macro="" textlink="">
      <cdr:nvSpPr>
        <cdr:cNvPr id="35" name="กล่องข้อความ 34"/>
        <cdr:cNvSpPr txBox="1"/>
      </cdr:nvSpPr>
      <cdr:spPr>
        <a:xfrm xmlns:a="http://schemas.openxmlformats.org/drawingml/2006/main">
          <a:off x="5483179" y="4792615"/>
          <a:ext cx="394369" cy="366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0.83827</cdr:x>
      <cdr:y>0.13232</cdr:y>
    </cdr:from>
    <cdr:to>
      <cdr:x>0.8796</cdr:x>
      <cdr:y>0.17059</cdr:y>
    </cdr:to>
    <cdr:sp macro="" textlink="">
      <cdr:nvSpPr>
        <cdr:cNvPr id="29" name="กล่องข้อความ 28"/>
        <cdr:cNvSpPr txBox="1"/>
      </cdr:nvSpPr>
      <cdr:spPr>
        <a:xfrm xmlns:a="http://schemas.openxmlformats.org/drawingml/2006/main">
          <a:off x="9694718" y="790430"/>
          <a:ext cx="47798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0.60619</cdr:x>
      <cdr:y>0.21234</cdr:y>
    </cdr:from>
    <cdr:to>
      <cdr:x>0.65112</cdr:x>
      <cdr:y>0.27148</cdr:y>
    </cdr:to>
    <cdr:sp macro="" textlink="">
      <cdr:nvSpPr>
        <cdr:cNvPr id="30" name="กล่องข้อความ 29"/>
        <cdr:cNvSpPr txBox="1"/>
      </cdr:nvSpPr>
      <cdr:spPr>
        <a:xfrm xmlns:a="http://schemas.openxmlformats.org/drawingml/2006/main">
          <a:off x="7010674" y="1268412"/>
          <a:ext cx="519619" cy="353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0.62911</cdr:x>
      <cdr:y>0.50544</cdr:y>
    </cdr:from>
    <cdr:to>
      <cdr:x>0.67313</cdr:x>
      <cdr:y>0.54545</cdr:y>
    </cdr:to>
    <cdr:sp macro="" textlink="">
      <cdr:nvSpPr>
        <cdr:cNvPr id="31" name="กล่องข้อความ 30"/>
        <cdr:cNvSpPr txBox="1"/>
      </cdr:nvSpPr>
      <cdr:spPr>
        <a:xfrm xmlns:a="http://schemas.openxmlformats.org/drawingml/2006/main">
          <a:off x="7275745" y="3019273"/>
          <a:ext cx="509095" cy="239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0.68643</cdr:x>
      <cdr:y>0.2019</cdr:y>
    </cdr:from>
    <cdr:to>
      <cdr:x>0.72507</cdr:x>
      <cdr:y>0.24539</cdr:y>
    </cdr:to>
    <cdr:sp macro="" textlink="">
      <cdr:nvSpPr>
        <cdr:cNvPr id="36" name="กล่องข้อความ 35"/>
        <cdr:cNvSpPr txBox="1"/>
      </cdr:nvSpPr>
      <cdr:spPr>
        <a:xfrm xmlns:a="http://schemas.openxmlformats.org/drawingml/2006/main">
          <a:off x="7938640" y="1206060"/>
          <a:ext cx="446875" cy="25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0.70979</cdr:x>
      <cdr:y>0.54631</cdr:y>
    </cdr:from>
    <cdr:to>
      <cdr:x>0.74124</cdr:x>
      <cdr:y>0.59676</cdr:y>
    </cdr:to>
    <cdr:sp macro="" textlink="">
      <cdr:nvSpPr>
        <cdr:cNvPr id="37" name="กล่องข้อความ 36"/>
        <cdr:cNvSpPr txBox="1"/>
      </cdr:nvSpPr>
      <cdr:spPr>
        <a:xfrm xmlns:a="http://schemas.openxmlformats.org/drawingml/2006/main">
          <a:off x="8208818" y="3263466"/>
          <a:ext cx="363722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0.86523</cdr:x>
      <cdr:y>0.32366</cdr:y>
    </cdr:from>
    <cdr:to>
      <cdr:x>0.91824</cdr:x>
      <cdr:y>0.37063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0006447" y="1933430"/>
          <a:ext cx="613062" cy="28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0.7664</cdr:x>
      <cdr:y>0.19494</cdr:y>
    </cdr:from>
    <cdr:to>
      <cdr:x>0.80054</cdr:x>
      <cdr:y>0.23669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8863446" y="1164502"/>
          <a:ext cx="394854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0.85265</cdr:x>
      <cdr:y>0.18103</cdr:y>
    </cdr:from>
    <cdr:to>
      <cdr:x>0.89847</cdr:x>
      <cdr:y>0.23147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9860973" y="1081375"/>
          <a:ext cx="529936" cy="30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0.84353</cdr:x>
      <cdr:y>0.18624</cdr:y>
    </cdr:from>
    <cdr:to>
      <cdr:x>0.87332</cdr:x>
      <cdr:y>0.24365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9755506" y="1112549"/>
          <a:ext cx="344458" cy="34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381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0.86613</cdr:x>
      <cdr:y>0.53762</cdr:y>
    </cdr:from>
    <cdr:to>
      <cdr:x>0.89937</cdr:x>
      <cdr:y>0.5898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0016836" y="3211511"/>
          <a:ext cx="384464" cy="31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166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0.92902</cdr:x>
      <cdr:y>0.80573</cdr:y>
    </cdr:from>
    <cdr:to>
      <cdr:x>0.95508</cdr:x>
      <cdr:y>0.86742</cdr:y>
    </cdr:to>
    <cdr:sp macro="" textlink="">
      <cdr:nvSpPr>
        <cdr:cNvPr id="7" name="กล่องข้อความ 6"/>
        <cdr:cNvSpPr txBox="1"/>
      </cdr:nvSpPr>
      <cdr:spPr>
        <a:xfrm xmlns:a="http://schemas.openxmlformats.org/drawingml/2006/main">
          <a:off x="10744200" y="4813134"/>
          <a:ext cx="301336" cy="36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0.94789</cdr:x>
      <cdr:y>0.80844</cdr:y>
    </cdr:from>
    <cdr:to>
      <cdr:x>0.98473</cdr:x>
      <cdr:y>0.86472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10962409" y="4829290"/>
          <a:ext cx="426027" cy="33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0.08129</cdr:x>
      <cdr:y>0.50032</cdr:y>
    </cdr:from>
    <cdr:to>
      <cdr:x>0.11884</cdr:x>
      <cdr:y>0.55056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940069" y="2988718"/>
          <a:ext cx="434269" cy="30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0.13719</cdr:x>
      <cdr:y>0.1688</cdr:y>
    </cdr:from>
    <cdr:to>
      <cdr:x>0.17375</cdr:x>
      <cdr:y>0.20828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586588" y="1008315"/>
          <a:ext cx="422819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0.15853</cdr:x>
      <cdr:y>0.55079</cdr:y>
    </cdr:from>
    <cdr:to>
      <cdr:x>0.19411</cdr:x>
      <cdr:y>0.60155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833407" y="3290205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0.23834</cdr:x>
      <cdr:y>0.55473</cdr:y>
    </cdr:from>
    <cdr:to>
      <cdr:x>0.27293</cdr:x>
      <cdr:y>0.59609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2756468" y="3313746"/>
          <a:ext cx="400036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0.21532</cdr:x>
      <cdr:y>0.16317</cdr:y>
    </cdr:from>
    <cdr:to>
      <cdr:x>0.25287</cdr:x>
      <cdr:y>0.20828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2490219" y="974684"/>
          <a:ext cx="434268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0.5326</cdr:x>
      <cdr:y>0.80028</cdr:y>
    </cdr:from>
    <cdr:to>
      <cdr:x>0.56324</cdr:x>
      <cdr:y>0.84784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6159514" y="4780554"/>
          <a:ext cx="354354" cy="284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0.54838</cdr:x>
      <cdr:y>0.8006</cdr:y>
    </cdr:from>
    <cdr:to>
      <cdr:x>0.58</cdr:x>
      <cdr:y>0.84384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6342016" y="4782471"/>
          <a:ext cx="365688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0.47288</cdr:x>
      <cdr:y>0.52544</cdr:y>
    </cdr:from>
    <cdr:to>
      <cdr:x>0.50945</cdr:x>
      <cdr:y>0.56679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5468954" y="3138775"/>
          <a:ext cx="422820" cy="247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0.453</cdr:x>
      <cdr:y>0.16183</cdr:y>
    </cdr:from>
    <cdr:to>
      <cdr:x>0.49944</cdr:x>
      <cdr:y>0.20319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5238976" y="966731"/>
          <a:ext cx="537083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0.70877</cdr:x>
      <cdr:y>0.79886</cdr:y>
    </cdr:from>
    <cdr:to>
      <cdr:x>0.73689</cdr:x>
      <cdr:y>0.85002</cdr:y>
    </cdr:to>
    <cdr:sp macro="" textlink="">
      <cdr:nvSpPr>
        <cdr:cNvPr id="32" name="กล่องข้อความ 31"/>
        <cdr:cNvSpPr txBox="1"/>
      </cdr:nvSpPr>
      <cdr:spPr>
        <a:xfrm xmlns:a="http://schemas.openxmlformats.org/drawingml/2006/main">
          <a:off x="8196957" y="4772067"/>
          <a:ext cx="325210" cy="3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0.68807</cdr:x>
      <cdr:y>0.79886</cdr:y>
    </cdr:from>
    <cdr:to>
      <cdr:x>0.71619</cdr:x>
      <cdr:y>0.8623</cdr:y>
    </cdr:to>
    <cdr:sp macro="" textlink="">
      <cdr:nvSpPr>
        <cdr:cNvPr id="33" name="กล่องข้อความ 32"/>
        <cdr:cNvSpPr txBox="1"/>
      </cdr:nvSpPr>
      <cdr:spPr>
        <a:xfrm xmlns:a="http://schemas.openxmlformats.org/drawingml/2006/main">
          <a:off x="7957623" y="4772067"/>
          <a:ext cx="325211" cy="37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0.03795</cdr:x>
      <cdr:y>0.0398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38950" cy="23776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0.08118</cdr:x>
      <cdr:y>0.55921</cdr:y>
    </cdr:from>
    <cdr:to>
      <cdr:x>0.11873</cdr:x>
      <cdr:y>0.60945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938820" y="3340481"/>
          <a:ext cx="434269" cy="30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147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0.06065</cdr:x>
      <cdr:y>0.16518</cdr:y>
    </cdr:from>
    <cdr:to>
      <cdr:x>0.09721</cdr:x>
      <cdr:y>0.20466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701377" y="986699"/>
          <a:ext cx="422820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0.16006</cdr:x>
      <cdr:y>0.58991</cdr:y>
    </cdr:from>
    <cdr:to>
      <cdr:x>0.19564</cdr:x>
      <cdr:y>0.64067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851131" y="3523872"/>
          <a:ext cx="411485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0.47931</cdr:x>
      <cdr:y>0.80118</cdr:y>
    </cdr:from>
    <cdr:to>
      <cdr:x>0.51686</cdr:x>
      <cdr:y>0.84629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543239" y="47859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0.23905</cdr:x>
      <cdr:y>0.60028</cdr:y>
    </cdr:from>
    <cdr:to>
      <cdr:x>0.27561</cdr:x>
      <cdr:y>0.64163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2764597" y="358583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0.21657</cdr:x>
      <cdr:y>0.1631</cdr:y>
    </cdr:from>
    <cdr:to>
      <cdr:x>0.26301</cdr:x>
      <cdr:y>0.20446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2504680" y="974313"/>
          <a:ext cx="537083" cy="24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0.13817</cdr:x>
      <cdr:y>0.16794</cdr:y>
    </cdr:from>
    <cdr:to>
      <cdr:x>0.17473</cdr:x>
      <cdr:y>0.20742</cdr:y>
    </cdr:to>
    <cdr:sp macro="" textlink="">
      <cdr:nvSpPr>
        <cdr:cNvPr id="8" name="กล่องข้อความ 1"/>
        <cdr:cNvSpPr txBox="1"/>
      </cdr:nvSpPr>
      <cdr:spPr>
        <a:xfrm xmlns:a="http://schemas.openxmlformats.org/drawingml/2006/main">
          <a:off x="1597997" y="1003209"/>
          <a:ext cx="422820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0.29593</cdr:x>
      <cdr:y>0.16295</cdr:y>
    </cdr:from>
    <cdr:to>
      <cdr:x>0.33348</cdr:x>
      <cdr:y>0.20806</cdr:y>
    </cdr:to>
    <cdr:sp macro="" textlink="">
      <cdr:nvSpPr>
        <cdr:cNvPr id="10" name="กล่องข้อความ 1"/>
        <cdr:cNvSpPr txBox="1"/>
      </cdr:nvSpPr>
      <cdr:spPr>
        <a:xfrm xmlns:a="http://schemas.openxmlformats.org/drawingml/2006/main">
          <a:off x="3422433" y="97341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0.31965</cdr:x>
      <cdr:y>0.79821</cdr:y>
    </cdr:from>
    <cdr:to>
      <cdr:x>0.3572</cdr:x>
      <cdr:y>0.84332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3696753" y="476817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0.37444</cdr:x>
      <cdr:y>0.1638</cdr:y>
    </cdr:from>
    <cdr:to>
      <cdr:x>0.41199</cdr:x>
      <cdr:y>0.20891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4330483" y="97849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0.45361</cdr:x>
      <cdr:y>0.16763</cdr:y>
    </cdr:from>
    <cdr:to>
      <cdr:x>0.49117</cdr:x>
      <cdr:y>0.21274</cdr:y>
    </cdr:to>
    <cdr:sp macro="" textlink="">
      <cdr:nvSpPr>
        <cdr:cNvPr id="13" name="กล่องข้อความ 1"/>
        <cdr:cNvSpPr txBox="1"/>
      </cdr:nvSpPr>
      <cdr:spPr>
        <a:xfrm xmlns:a="http://schemas.openxmlformats.org/drawingml/2006/main">
          <a:off x="5246095" y="10013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0.68774</cdr:x>
      <cdr:y>0.16763</cdr:y>
    </cdr:from>
    <cdr:to>
      <cdr:x>0.72529</cdr:x>
      <cdr:y>0.21274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7953793" y="10013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0.60714</cdr:x>
      <cdr:y>0.16657</cdr:y>
    </cdr:from>
    <cdr:to>
      <cdr:x>0.64469</cdr:x>
      <cdr:y>0.21168</cdr:y>
    </cdr:to>
    <cdr:sp macro="" textlink="">
      <cdr:nvSpPr>
        <cdr:cNvPr id="15" name="กล่องข้อความ 1"/>
        <cdr:cNvSpPr txBox="1"/>
      </cdr:nvSpPr>
      <cdr:spPr>
        <a:xfrm xmlns:a="http://schemas.openxmlformats.org/drawingml/2006/main">
          <a:off x="7021613" y="99500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0.53104</cdr:x>
      <cdr:y>0.16657</cdr:y>
    </cdr:from>
    <cdr:to>
      <cdr:x>0.56859</cdr:x>
      <cdr:y>0.21168</cdr:y>
    </cdr:to>
    <cdr:sp macro="" textlink="">
      <cdr:nvSpPr>
        <cdr:cNvPr id="17" name="กล่องข้อความ 1"/>
        <cdr:cNvSpPr txBox="1"/>
      </cdr:nvSpPr>
      <cdr:spPr>
        <a:xfrm xmlns:a="http://schemas.openxmlformats.org/drawingml/2006/main">
          <a:off x="6141503" y="99500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0.76527</cdr:x>
      <cdr:y>0.16465</cdr:y>
    </cdr:from>
    <cdr:to>
      <cdr:x>0.80282</cdr:x>
      <cdr:y>0.20976</cdr:y>
    </cdr:to>
    <cdr:sp macro="" textlink="">
      <cdr:nvSpPr>
        <cdr:cNvPr id="18" name="กล่องข้อความ 1"/>
        <cdr:cNvSpPr txBox="1"/>
      </cdr:nvSpPr>
      <cdr:spPr>
        <a:xfrm xmlns:a="http://schemas.openxmlformats.org/drawingml/2006/main">
          <a:off x="8850413" y="98357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0.84434</cdr:x>
      <cdr:y>0.16657</cdr:y>
    </cdr:from>
    <cdr:to>
      <cdr:x>0.88189</cdr:x>
      <cdr:y>0.21168</cdr:y>
    </cdr:to>
    <cdr:sp macro="" textlink="">
      <cdr:nvSpPr>
        <cdr:cNvPr id="19" name="กล่องข้อความ 1"/>
        <cdr:cNvSpPr txBox="1"/>
      </cdr:nvSpPr>
      <cdr:spPr>
        <a:xfrm xmlns:a="http://schemas.openxmlformats.org/drawingml/2006/main">
          <a:off x="9764813" y="99500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0.92439</cdr:x>
      <cdr:y>0.16657</cdr:y>
    </cdr:from>
    <cdr:to>
      <cdr:x>0.96194</cdr:x>
      <cdr:y>0.21168</cdr:y>
    </cdr:to>
    <cdr:sp macro="" textlink="">
      <cdr:nvSpPr>
        <cdr:cNvPr id="20" name="กล่องข้อความ 1"/>
        <cdr:cNvSpPr txBox="1"/>
      </cdr:nvSpPr>
      <cdr:spPr>
        <a:xfrm xmlns:a="http://schemas.openxmlformats.org/drawingml/2006/main">
          <a:off x="10690643" y="99500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0.55387</cdr:x>
      <cdr:y>0.80012</cdr:y>
    </cdr:from>
    <cdr:to>
      <cdr:x>0.59142</cdr:x>
      <cdr:y>0.84523</cdr:y>
    </cdr:to>
    <cdr:sp macro="" textlink="">
      <cdr:nvSpPr>
        <cdr:cNvPr id="22" name="กล่องข้อความ 1"/>
        <cdr:cNvSpPr txBox="1"/>
      </cdr:nvSpPr>
      <cdr:spPr>
        <a:xfrm xmlns:a="http://schemas.openxmlformats.org/drawingml/2006/main">
          <a:off x="6405569" y="477960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0.63338</cdr:x>
      <cdr:y>0.79906</cdr:y>
    </cdr:from>
    <cdr:to>
      <cdr:x>0.67093</cdr:x>
      <cdr:y>0.84417</cdr:y>
    </cdr:to>
    <cdr:sp macro="" textlink="">
      <cdr:nvSpPr>
        <cdr:cNvPr id="23" name="กล่องข้อความ 1"/>
        <cdr:cNvSpPr txBox="1"/>
      </cdr:nvSpPr>
      <cdr:spPr>
        <a:xfrm xmlns:a="http://schemas.openxmlformats.org/drawingml/2006/main">
          <a:off x="7325049" y="47732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0.71541</cdr:x>
      <cdr:y>0.79906</cdr:y>
    </cdr:from>
    <cdr:to>
      <cdr:x>0.75296</cdr:x>
      <cdr:y>0.84417</cdr:y>
    </cdr:to>
    <cdr:sp macro="" textlink="">
      <cdr:nvSpPr>
        <cdr:cNvPr id="24" name="กล่องข้อความ 1"/>
        <cdr:cNvSpPr txBox="1"/>
      </cdr:nvSpPr>
      <cdr:spPr>
        <a:xfrm xmlns:a="http://schemas.openxmlformats.org/drawingml/2006/main">
          <a:off x="8273739" y="47732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0.79052</cdr:x>
      <cdr:y>0.72252</cdr:y>
    </cdr:from>
    <cdr:to>
      <cdr:x>0.82807</cdr:x>
      <cdr:y>0.76763</cdr:y>
    </cdr:to>
    <cdr:sp macro="" textlink="">
      <cdr:nvSpPr>
        <cdr:cNvPr id="25" name="กล่องข้อความ 1"/>
        <cdr:cNvSpPr txBox="1"/>
      </cdr:nvSpPr>
      <cdr:spPr>
        <a:xfrm xmlns:a="http://schemas.openxmlformats.org/drawingml/2006/main">
          <a:off x="9142419" y="431605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0.87057</cdr:x>
      <cdr:y>0.80097</cdr:y>
    </cdr:from>
    <cdr:to>
      <cdr:x>0.90812</cdr:x>
      <cdr:y>0.84608</cdr:y>
    </cdr:to>
    <cdr:sp macro="" textlink="">
      <cdr:nvSpPr>
        <cdr:cNvPr id="26" name="กล่องข้อความ 1"/>
        <cdr:cNvSpPr txBox="1"/>
      </cdr:nvSpPr>
      <cdr:spPr>
        <a:xfrm xmlns:a="http://schemas.openxmlformats.org/drawingml/2006/main">
          <a:off x="10068249" y="478468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0.94766</cdr:x>
      <cdr:y>0.69191</cdr:y>
    </cdr:from>
    <cdr:to>
      <cdr:x>0.98521</cdr:x>
      <cdr:y>0.73702</cdr:y>
    </cdr:to>
    <cdr:sp macro="" textlink="">
      <cdr:nvSpPr>
        <cdr:cNvPr id="27" name="กล่องข้อความ 1"/>
        <cdr:cNvSpPr txBox="1"/>
      </cdr:nvSpPr>
      <cdr:spPr>
        <a:xfrm xmlns:a="http://schemas.openxmlformats.org/drawingml/2006/main">
          <a:off x="10959789" y="413317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0.39519</cdr:x>
      <cdr:y>0.52544</cdr:y>
    </cdr:from>
    <cdr:to>
      <cdr:x>0.43274</cdr:x>
      <cdr:y>0.57055</cdr:y>
    </cdr:to>
    <cdr:sp macro="" textlink="">
      <cdr:nvSpPr>
        <cdr:cNvPr id="28" name="กล่องข้อความ 1"/>
        <cdr:cNvSpPr txBox="1"/>
      </cdr:nvSpPr>
      <cdr:spPr>
        <a:xfrm xmlns:a="http://schemas.openxmlformats.org/drawingml/2006/main">
          <a:off x="4570419" y="3138775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165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0.08536</cdr:x>
      <cdr:y>0.16518</cdr:y>
    </cdr:from>
    <cdr:to>
      <cdr:x>0.12192</cdr:x>
      <cdr:y>0.20466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987172" y="986720"/>
          <a:ext cx="422820" cy="235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0.1314</cdr:x>
      <cdr:y>0.5593</cdr:y>
    </cdr:from>
    <cdr:to>
      <cdr:x>0.16698</cdr:x>
      <cdr:y>0.61006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519637" y="3341008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112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0.44472</cdr:x>
      <cdr:y>0.79927</cdr:y>
    </cdr:from>
    <cdr:to>
      <cdr:x>0.48227</cdr:x>
      <cdr:y>0.84438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143210" y="4774500"/>
          <a:ext cx="434269" cy="269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0.24424</cdr:x>
      <cdr:y>0.1631</cdr:y>
    </cdr:from>
    <cdr:to>
      <cdr:x>0.29068</cdr:x>
      <cdr:y>0.20446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2824690" y="974294"/>
          <a:ext cx="537082" cy="24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0.28506</cdr:x>
      <cdr:y>0.80012</cdr:y>
    </cdr:from>
    <cdr:to>
      <cdr:x>0.32261</cdr:x>
      <cdr:y>0.84523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3296729" y="4779619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0.40211</cdr:x>
      <cdr:y>0.1638</cdr:y>
    </cdr:from>
    <cdr:to>
      <cdr:x>0.43966</cdr:x>
      <cdr:y>0.20891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4650470" y="978476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0.71344</cdr:x>
      <cdr:y>0.16572</cdr:y>
    </cdr:from>
    <cdr:to>
      <cdr:x>0.75099</cdr:x>
      <cdr:y>0.21083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8250950" y="989925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0.55772</cdr:x>
      <cdr:y>0.16657</cdr:y>
    </cdr:from>
    <cdr:to>
      <cdr:x>0.59527</cdr:x>
      <cdr:y>0.21168</cdr:y>
    </cdr:to>
    <cdr:sp macro="" textlink="">
      <cdr:nvSpPr>
        <cdr:cNvPr id="17" name="กล่องข้อความ 1"/>
        <cdr:cNvSpPr txBox="1"/>
      </cdr:nvSpPr>
      <cdr:spPr>
        <a:xfrm xmlns:a="http://schemas.openxmlformats.org/drawingml/2006/main">
          <a:off x="6450132" y="995023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0.873</cdr:x>
      <cdr:y>0.16657</cdr:y>
    </cdr:from>
    <cdr:to>
      <cdr:x>0.91055</cdr:x>
      <cdr:y>0.21168</cdr:y>
    </cdr:to>
    <cdr:sp macro="" textlink="">
      <cdr:nvSpPr>
        <cdr:cNvPr id="19" name="กล่องข้อความ 1"/>
        <cdr:cNvSpPr txBox="1"/>
      </cdr:nvSpPr>
      <cdr:spPr>
        <a:xfrm xmlns:a="http://schemas.openxmlformats.org/drawingml/2006/main">
          <a:off x="10096332" y="995023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0.60373</cdr:x>
      <cdr:y>0.80097</cdr:y>
    </cdr:from>
    <cdr:to>
      <cdr:x>0.64128</cdr:x>
      <cdr:y>0.84608</cdr:y>
    </cdr:to>
    <cdr:sp macro="" textlink="">
      <cdr:nvSpPr>
        <cdr:cNvPr id="23" name="กล่องข้อความ 1"/>
        <cdr:cNvSpPr txBox="1"/>
      </cdr:nvSpPr>
      <cdr:spPr>
        <a:xfrm xmlns:a="http://schemas.openxmlformats.org/drawingml/2006/main">
          <a:off x="6982192" y="4784696"/>
          <a:ext cx="434269" cy="269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0.75791</cdr:x>
      <cdr:y>0.79906</cdr:y>
    </cdr:from>
    <cdr:to>
      <cdr:x>0.79546</cdr:x>
      <cdr:y>0.84417</cdr:y>
    </cdr:to>
    <cdr:sp macro="" textlink="">
      <cdr:nvSpPr>
        <cdr:cNvPr id="25" name="กล่องข้อความ 1"/>
        <cdr:cNvSpPr txBox="1"/>
      </cdr:nvSpPr>
      <cdr:spPr>
        <a:xfrm xmlns:a="http://schemas.openxmlformats.org/drawingml/2006/main">
          <a:off x="8765239" y="4773247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0.91801</cdr:x>
      <cdr:y>0.64216</cdr:y>
    </cdr:from>
    <cdr:to>
      <cdr:x>0.95556</cdr:x>
      <cdr:y>0.68727</cdr:y>
    </cdr:to>
    <cdr:sp macro="" textlink="">
      <cdr:nvSpPr>
        <cdr:cNvPr id="27" name="กล่องข้อความ 1"/>
        <cdr:cNvSpPr txBox="1"/>
      </cdr:nvSpPr>
      <cdr:spPr>
        <a:xfrm xmlns:a="http://schemas.openxmlformats.org/drawingml/2006/main">
          <a:off x="10616867" y="3836015"/>
          <a:ext cx="434268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0.08086</cdr:x>
      <cdr:y>0.25097</cdr:y>
    </cdr:from>
    <cdr:to>
      <cdr:x>0.13124</cdr:x>
      <cdr:y>0.29931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961214" y="1419923"/>
          <a:ext cx="598877" cy="27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258.6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0.1834</cdr:x>
      <cdr:y>0.18477</cdr:y>
    </cdr:from>
    <cdr:to>
      <cdr:x>0.23663</cdr:x>
      <cdr:y>0.23125</cdr:y>
    </cdr:to>
    <cdr:sp macro="" textlink="">
      <cdr:nvSpPr>
        <cdr:cNvPr id="11" name="กล่องข้อความ 10"/>
        <cdr:cNvSpPr txBox="1"/>
      </cdr:nvSpPr>
      <cdr:spPr>
        <a:xfrm xmlns:a="http://schemas.openxmlformats.org/drawingml/2006/main">
          <a:off x="2180109" y="1045379"/>
          <a:ext cx="632756" cy="262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438.0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0.38948</cdr:x>
      <cdr:y>0.38137</cdr:y>
    </cdr:from>
    <cdr:to>
      <cdr:x>0.43796</cdr:x>
      <cdr:y>0.43042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4629863" y="2142261"/>
          <a:ext cx="576292" cy="27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990.5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</cdr:x>
      <cdr:y>0.5365</cdr:y>
    </cdr:from>
    <cdr:to>
      <cdr:x>0.54657</cdr:x>
      <cdr:y>0.58669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5943600" y="3013713"/>
          <a:ext cx="553587" cy="28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616.5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0.59873</cdr:x>
      <cdr:y>0.5616</cdr:y>
    </cdr:from>
    <cdr:to>
      <cdr:x>0.65006</cdr:x>
      <cdr:y>0.60843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7117225" y="3154680"/>
          <a:ext cx="610170" cy="263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561.6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0.80838</cdr:x>
      <cdr:y>0.23207</cdr:y>
    </cdr:from>
    <cdr:to>
      <cdr:x>0.85781</cdr:x>
      <cdr:y>0.28227</cdr:y>
    </cdr:to>
    <cdr:sp macro="" textlink="">
      <cdr:nvSpPr>
        <cdr:cNvPr id="15" name="กล่องข้อความ 14"/>
        <cdr:cNvSpPr txBox="1"/>
      </cdr:nvSpPr>
      <cdr:spPr>
        <a:xfrm xmlns:a="http://schemas.openxmlformats.org/drawingml/2006/main">
          <a:off x="9609383" y="1303595"/>
          <a:ext cx="587584" cy="281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323.4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0.71199</cdr:x>
      <cdr:y>0.81109</cdr:y>
    </cdr:from>
    <cdr:to>
      <cdr:x>0.74336</cdr:x>
      <cdr:y>0.85571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8463562" y="4589037"/>
          <a:ext cx="372901" cy="252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0.91346</cdr:x>
      <cdr:y>0.20581</cdr:y>
    </cdr:from>
    <cdr:to>
      <cdr:x>0.96383</cdr:x>
      <cdr:y>0.25539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10871138" y="1235723"/>
          <a:ext cx="599503" cy="297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1,368.5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0.06585</cdr:x>
      <cdr:y>0.43092</cdr:y>
    </cdr:from>
    <cdr:to>
      <cdr:x>0.1236</cdr:x>
      <cdr:y>0.48112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782772" y="2505693"/>
          <a:ext cx="686502" cy="291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776.5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0.15126</cdr:x>
      <cdr:y>0.53341</cdr:y>
    </cdr:from>
    <cdr:to>
      <cdr:x>0.20138</cdr:x>
      <cdr:y>0.58175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798058" y="3101647"/>
          <a:ext cx="595776" cy="281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027.9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0.22457</cdr:x>
      <cdr:y>0.55758</cdr:y>
    </cdr:from>
    <cdr:to>
      <cdr:x>0.27317</cdr:x>
      <cdr:y>0.59982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2669508" y="3242190"/>
          <a:ext cx="577765" cy="245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773.6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0.28253</cdr:x>
      <cdr:y>0.51557</cdr:y>
    </cdr:from>
    <cdr:to>
      <cdr:x>0.33471</cdr:x>
      <cdr:y>0.56949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3358520" y="2997915"/>
          <a:ext cx="620274" cy="313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240.5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0.46888</cdr:x>
      <cdr:y>0.8</cdr:y>
    </cdr:from>
    <cdr:to>
      <cdr:x>0.4917</cdr:x>
      <cdr:y>0.85118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573717" y="4526284"/>
          <a:ext cx="271266" cy="289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0.52672</cdr:x>
      <cdr:y>0.48976</cdr:y>
    </cdr:from>
    <cdr:to>
      <cdr:x>0.58258</cdr:x>
      <cdr:y>0.53881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6261226" y="2847833"/>
          <a:ext cx="663968" cy="285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0.61194</cdr:x>
      <cdr:y>0.34981</cdr:y>
    </cdr:from>
    <cdr:to>
      <cdr:x>0.66719</cdr:x>
      <cdr:y>0.4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7274253" y="2034059"/>
          <a:ext cx="656781" cy="291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313.1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0.69162</cdr:x>
      <cdr:y>0.51912</cdr:y>
    </cdr:from>
    <cdr:to>
      <cdr:x>0.74295</cdr:x>
      <cdr:y>0.56595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8221447" y="3018528"/>
          <a:ext cx="610170" cy="27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050.40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0.74974</cdr:x>
      <cdr:y>0.49233</cdr:y>
    </cdr:from>
    <cdr:to>
      <cdr:x>0.80256</cdr:x>
      <cdr:y>0.54253</cdr:y>
    </cdr:to>
    <cdr:sp macro="" textlink="">
      <cdr:nvSpPr>
        <cdr:cNvPr id="15" name="กล่องข้อความ 14"/>
        <cdr:cNvSpPr txBox="1"/>
      </cdr:nvSpPr>
      <cdr:spPr>
        <a:xfrm xmlns:a="http://schemas.openxmlformats.org/drawingml/2006/main">
          <a:off x="8912282" y="2862781"/>
          <a:ext cx="627892" cy="29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275.60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0.94115</cdr:x>
      <cdr:y>0.82175</cdr:y>
    </cdr:from>
    <cdr:to>
      <cdr:x>0.96066</cdr:x>
      <cdr:y>0.87195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11187622" y="4649316"/>
          <a:ext cx="231987" cy="284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0.84615</cdr:x>
      <cdr:y>0.29135</cdr:y>
    </cdr:from>
    <cdr:to>
      <cdr:x>0.90565</cdr:x>
      <cdr:y>0.34093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10058354" y="1694128"/>
          <a:ext cx="707320" cy="28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738.10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0.0538</cdr:x>
      <cdr:y>0.5184</cdr:y>
    </cdr:from>
    <cdr:to>
      <cdr:x>0.10798</cdr:x>
      <cdr:y>0.5686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639549" y="3008990"/>
          <a:ext cx="644048" cy="291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919.80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0.13653</cdr:x>
      <cdr:y>0.47078</cdr:y>
    </cdr:from>
    <cdr:to>
      <cdr:x>0.18405</cdr:x>
      <cdr:y>0.51912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622989" y="2732567"/>
          <a:ext cx="564880" cy="28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483.80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0.21469</cdr:x>
      <cdr:y>0.44798</cdr:y>
    </cdr:from>
    <cdr:to>
      <cdr:x>0.26972</cdr:x>
      <cdr:y>0.49074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2552070" y="2600239"/>
          <a:ext cx="654153" cy="24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705.10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0.70748</cdr:x>
      <cdr:y>0.82003</cdr:y>
    </cdr:from>
    <cdr:to>
      <cdr:x>0.7303</cdr:x>
      <cdr:y>0.87121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8410004" y="4759756"/>
          <a:ext cx="271266" cy="29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0.77314</cdr:x>
      <cdr:y>0.82203</cdr:y>
    </cdr:from>
    <cdr:to>
      <cdr:x>0.80451</cdr:x>
      <cdr:y>0.86665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9190481" y="4771362"/>
          <a:ext cx="372901" cy="258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0.46328</cdr:x>
      <cdr:y>0.41746</cdr:y>
    </cdr:from>
    <cdr:to>
      <cdr:x>0.50699</cdr:x>
      <cdr:y>0.46703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5507138" y="2423060"/>
          <a:ext cx="519589" cy="28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4,030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0.0629</cdr:x>
      <cdr:y>0.31315</cdr:y>
    </cdr:from>
    <cdr:to>
      <cdr:x>0.11708</cdr:x>
      <cdr:y>0.36335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710427" y="1864423"/>
          <a:ext cx="611909" cy="29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5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059.20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0.15893</cdr:x>
      <cdr:y>0.4499</cdr:y>
    </cdr:from>
    <cdr:to>
      <cdr:x>0.21107</cdr:x>
      <cdr:y>0.49824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794907" y="2678615"/>
          <a:ext cx="588869" cy="287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627.40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0.85596</cdr:x>
      <cdr:y>0.81202</cdr:y>
    </cdr:from>
    <cdr:to>
      <cdr:x>0.89906</cdr:x>
      <cdr:y>0.85478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9667229" y="483459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0.30878</cdr:x>
      <cdr:y>0.79347</cdr:y>
    </cdr:from>
    <cdr:to>
      <cdr:x>0.35188</cdr:x>
      <cdr:y>0.83623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3487409" y="472410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0.37963</cdr:x>
      <cdr:y>0.20217</cdr:y>
    </cdr:from>
    <cdr:to>
      <cdr:x>0.42273</cdr:x>
      <cdr:y>0.24493</cdr:y>
    </cdr:to>
    <cdr:sp macro="" textlink="">
      <cdr:nvSpPr>
        <cdr:cNvPr id="7" name="กล่องข้อความ 6"/>
        <cdr:cNvSpPr txBox="1"/>
      </cdr:nvSpPr>
      <cdr:spPr>
        <a:xfrm xmlns:a="http://schemas.openxmlformats.org/drawingml/2006/main">
          <a:off x="4287509" y="120366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0.47014</cdr:x>
      <cdr:y>0.8244</cdr:y>
    </cdr:from>
    <cdr:to>
      <cdr:x>0.51324</cdr:x>
      <cdr:y>0.86716</cdr:y>
    </cdr:to>
    <cdr:sp macro="" textlink="">
      <cdr:nvSpPr>
        <cdr:cNvPr id="8" name="กล่องข้อความ 1"/>
        <cdr:cNvSpPr txBox="1"/>
      </cdr:nvSpPr>
      <cdr:spPr>
        <a:xfrm xmlns:a="http://schemas.openxmlformats.org/drawingml/2006/main">
          <a:off x="5309754" y="490825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0.53964</cdr:x>
      <cdr:y>0.82824</cdr:y>
    </cdr:from>
    <cdr:to>
      <cdr:x>0.58274</cdr:x>
      <cdr:y>0.871</cdr:y>
    </cdr:to>
    <cdr:sp macro="" textlink="">
      <cdr:nvSpPr>
        <cdr:cNvPr id="9" name="กล่องข้อความ 1"/>
        <cdr:cNvSpPr txBox="1"/>
      </cdr:nvSpPr>
      <cdr:spPr>
        <a:xfrm xmlns:a="http://schemas.openxmlformats.org/drawingml/2006/main">
          <a:off x="6094719" y="493111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0.23502</cdr:x>
      <cdr:y>0.49995</cdr:y>
    </cdr:from>
    <cdr:to>
      <cdr:x>0.27812</cdr:x>
      <cdr:y>0.54271</cdr:y>
    </cdr:to>
    <cdr:sp macro="" textlink="">
      <cdr:nvSpPr>
        <cdr:cNvPr id="10" name="กล่องข้อความ 1"/>
        <cdr:cNvSpPr txBox="1"/>
      </cdr:nvSpPr>
      <cdr:spPr>
        <a:xfrm xmlns:a="http://schemas.openxmlformats.org/drawingml/2006/main">
          <a:off x="2654289" y="297658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307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0.69752</cdr:x>
      <cdr:y>0.8244</cdr:y>
    </cdr:from>
    <cdr:to>
      <cdr:x>0.74062</cdr:x>
      <cdr:y>0.86716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7877799" y="490825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0.62668</cdr:x>
      <cdr:y>0.834</cdr:y>
    </cdr:from>
    <cdr:to>
      <cdr:x>0.66978</cdr:x>
      <cdr:y>0.87676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7077699" y="496540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0.76465</cdr:x>
      <cdr:y>0.6465</cdr:y>
    </cdr:from>
    <cdr:to>
      <cdr:x>0.81997</cdr:x>
      <cdr:y>0.69134</cdr:y>
    </cdr:to>
    <cdr:sp macro="" textlink="">
      <cdr:nvSpPr>
        <cdr:cNvPr id="13" name="กล่องข้อความ 1"/>
        <cdr:cNvSpPr txBox="1"/>
      </cdr:nvSpPr>
      <cdr:spPr>
        <a:xfrm xmlns:a="http://schemas.openxmlformats.org/drawingml/2006/main">
          <a:off x="8635989" y="3849078"/>
          <a:ext cx="624735" cy="26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788.20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0.9286</cdr:x>
      <cdr:y>0.53323</cdr:y>
    </cdr:from>
    <cdr:to>
      <cdr:x>0.9717</cdr:x>
      <cdr:y>0.57599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10487649" y="3174708"/>
          <a:ext cx="486771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846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6A84-2D67-4CEE-98D4-8491E969999A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68B5-47FD-4CB7-98FB-4121F9A7DC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54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AD9221-4517-43DC-AD78-3123559EF651}" type="datetimeFigureOut">
              <a:rPr lang="th-TH" smtClean="0"/>
              <a:t>02/08/65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/>
            </a:extLst>
          </p:cNvPr>
          <p:cNvSpPr txBox="1"/>
          <p:nvPr/>
        </p:nvSpPr>
        <p:spPr>
          <a:xfrm>
            <a:off x="5153380" y="1752682"/>
            <a:ext cx="544091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err="1"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อบต</a:t>
            </a:r>
            <a:r>
              <a:rPr lang="th-TH" sz="8000" dirty="0"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.ต้นแบบ</a:t>
            </a:r>
          </a:p>
        </p:txBody>
      </p:sp>
      <p:sp>
        <p:nvSpPr>
          <p:cNvPr id="5" name="กล่องข้อความ 31"/>
          <p:cNvSpPr txBox="1">
            <a:spLocks noChangeArrowheads="1"/>
          </p:cNvSpPr>
          <p:nvPr/>
        </p:nvSpPr>
        <p:spPr bwMode="auto">
          <a:xfrm>
            <a:off x="4325777" y="3469672"/>
            <a:ext cx="709612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400" dirty="0">
                <a:solidFill>
                  <a:schemeClr val="bg2">
                    <a:lumMod val="2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ที่ดำเนินการจัดทำ</a:t>
            </a:r>
          </a:p>
          <a:p>
            <a:pPr algn="ctr" eaLnBrk="1" hangingPunct="1"/>
            <a:r>
              <a:rPr lang="th-TH" altLang="th-TH" sz="4400" dirty="0">
                <a:solidFill>
                  <a:schemeClr val="bg2">
                    <a:lumMod val="2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โครงการ ธนาคารขยะรีไ</a:t>
            </a:r>
            <a:r>
              <a:rPr lang="th-TH" altLang="th-TH" sz="4400" b="1" dirty="0">
                <a:solidFill>
                  <a:schemeClr val="bg2">
                    <a:lumMod val="2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ซ</a:t>
            </a:r>
            <a:r>
              <a:rPr lang="th-TH" altLang="th-TH" sz="4400" dirty="0">
                <a:solidFill>
                  <a:schemeClr val="bg2">
                    <a:lumMod val="2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เคิล</a:t>
            </a:r>
          </a:p>
          <a:p>
            <a:pPr eaLnBrk="1" hangingPunct="1"/>
            <a:endParaRPr lang="en-US" altLang="th-TH" sz="1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6" name="กล่องข้อความ 42">
            <a:extLst>
              <a:ext uri="{FF2B5EF4-FFF2-40B4-BE49-F238E27FC236}"/>
            </a:extLst>
          </p:cNvPr>
          <p:cNvSpPr txBox="1"/>
          <p:nvPr/>
        </p:nvSpPr>
        <p:spPr>
          <a:xfrm>
            <a:off x="3786025" y="5255627"/>
            <a:ext cx="817562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องค์การบริหารส่วนตำบลโชกเหนือ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500" dirty="0">
                <a:solidFill>
                  <a:schemeClr val="accent4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  อำเภอลำดวน จังหวัดสุรินทร์</a:t>
            </a:r>
          </a:p>
        </p:txBody>
      </p:sp>
      <p:sp>
        <p:nvSpPr>
          <p:cNvPr id="8" name="กล่องข้อความ 7">
            <a:extLst>
              <a:ext uri="{FF2B5EF4-FFF2-40B4-BE49-F238E27FC236}"/>
            </a:extLst>
          </p:cNvPr>
          <p:cNvSpPr txBox="1"/>
          <p:nvPr/>
        </p:nvSpPr>
        <p:spPr>
          <a:xfrm>
            <a:off x="2192147" y="435801"/>
            <a:ext cx="99998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solidFill>
                  <a:srgbClr val="FE488D"/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ยินดีต้อนรับผู้</a:t>
            </a:r>
            <a:r>
              <a:rPr lang="th-TH" sz="5400" dirty="0" smtClean="0">
                <a:solidFill>
                  <a:srgbClr val="FE488D"/>
                </a:solidFill>
                <a:effectLst>
                  <a:glow rad="127000">
                    <a:schemeClr val="bg1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เข้ารับการศึกษาดูงาน</a:t>
            </a:r>
            <a:endParaRPr lang="th-TH" sz="5400" dirty="0">
              <a:solidFill>
                <a:srgbClr val="FE488D"/>
              </a:solidFill>
              <a:effectLst>
                <a:glow rad="127000">
                  <a:schemeClr val="bg1"/>
                </a:glo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" y="102870"/>
            <a:ext cx="2005292" cy="20254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2" y="1973747"/>
            <a:ext cx="3229121" cy="409530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9176" y="5914460"/>
            <a:ext cx="5200067" cy="9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187046" y="1862271"/>
            <a:ext cx="10606636" cy="4741729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buNone/>
            </a:pPr>
            <a:endParaRPr lang="th-TH" sz="3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sz="3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1.พื้นที่เป้าหมายหมู่บ้านนำร่อง จำนวน 4 หมู่บ้าน (บ้านโชกเหนือ </a:t>
            </a:r>
            <a:r>
              <a:rPr lang="en-US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บ้านโคกกล้วย บ้าน</a:t>
            </a:r>
            <a:r>
              <a:rPr lang="th-TH" sz="3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ภูมิส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ตึง </a:t>
            </a:r>
            <a:r>
              <a:rPr lang="en-US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บ้านกระสัง)</a:t>
            </a: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2.โรงเรียนในเขตตำบลโชกเหนือ</a:t>
            </a: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3.วัดในเขตตำบลโชกเหนือ</a:t>
            </a:r>
          </a:p>
          <a:p>
            <a:pPr marL="0" lvl="0" indent="0" algn="thaiDist">
              <a:buNone/>
            </a:pPr>
            <a:endParaRPr lang="th-TH" sz="30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endParaRPr lang="th-TH" sz="30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1.พื้นที่เป้าหมายทั้งตำบลโชกเหนือ จำนวน 9 หมู่บ้าน (บ้านโชกเหนือ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บ้านโนนเจริญ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อำปึล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โคกกล้วย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เชิงอะ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บ้านตระแบก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บ้าน</a:t>
            </a:r>
            <a:r>
              <a:rPr lang="th-TH" sz="3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ภูมิส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ตึง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บ้านกระสัง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และบ้านโคกสะอาด )</a:t>
            </a:r>
          </a:p>
          <a:p>
            <a:pPr marL="0" lvl="0" indent="0" algn="thaiDist">
              <a:buNone/>
            </a:pP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2.โรงเรียนในเขตตำบลโชกเหนือ</a:t>
            </a:r>
          </a:p>
          <a:p>
            <a:pPr marL="0" lvl="0" indent="0" algn="thaiDist">
              <a:buNone/>
            </a:pP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3.วัดในเขตตำบลโชกเหนือ</a:t>
            </a:r>
          </a:p>
          <a:p>
            <a:pPr marL="0" indent="0" algn="thaiDist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ม้วนกระดาษแนวนอน 7"/>
          <p:cNvSpPr/>
          <p:nvPr/>
        </p:nvSpPr>
        <p:spPr>
          <a:xfrm>
            <a:off x="2630460" y="214503"/>
            <a:ext cx="6837218" cy="13196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ตัวชี้วัดและค่าเป้าหมายความสำเร็จ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4470142" y="1862271"/>
            <a:ext cx="1125854" cy="762241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ปี 2561</a:t>
            </a: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4892043" y="3977465"/>
            <a:ext cx="1157026" cy="77931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ปี 2562</a:t>
            </a:r>
          </a:p>
        </p:txBody>
      </p:sp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6248400" y="3977466"/>
            <a:ext cx="1066800" cy="77931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2563</a:t>
            </a:r>
            <a:endParaRPr lang="th-TH" sz="2700" b="1" dirty="0">
              <a:solidFill>
                <a:prstClr val="black">
                  <a:lumMod val="75000"/>
                  <a:lumOff val="2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7664920" y="3977465"/>
            <a:ext cx="1066800" cy="77931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2564</a:t>
            </a:r>
            <a:endParaRPr lang="th-TH" sz="2700" b="1" dirty="0">
              <a:solidFill>
                <a:prstClr val="black">
                  <a:lumMod val="75000"/>
                  <a:lumOff val="2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9081440" y="3977465"/>
            <a:ext cx="1066800" cy="779318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itchFamily="18" charset="-34"/>
                <a:cs typeface="Angsana New" pitchFamily="18" charset="-34"/>
              </a:rPr>
              <a:t>2565</a:t>
            </a:r>
            <a:endParaRPr lang="th-TH" sz="2700" b="1" dirty="0">
              <a:solidFill>
                <a:prstClr val="black">
                  <a:lumMod val="75000"/>
                  <a:lumOff val="25000"/>
                </a:prst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534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125913" y="2200716"/>
            <a:ext cx="4792227" cy="42687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อบรมผู้นำชุมชน</a:t>
            </a:r>
          </a:p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แต่งตั้งคณะทำงาน</a:t>
            </a:r>
          </a:p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ประสานร้านรับซื้อในพื้นที่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ประชาสัมพันธ์ / รณรงค์โครงการ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เริ่มดำเนินงาน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ประชุมติดตามผลการดำเนินงาน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605360" y="394855"/>
            <a:ext cx="4603173" cy="12884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ขั้นตอนการดำเนินงาน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6194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468493" y="2472589"/>
            <a:ext cx="8916366" cy="4141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จัดทำโครงการเพื่อขอรับการพิจารณาอนุมัติ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จัดประชุมกรรมการชุมชน เพื่อร่างระเบียบของโครงการ 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ดำเนินการประชาสัมพันธ์การรับสมัครสมาชิก และระเบียบของโครงการ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รับสมัครสมาชิก/จัดตั้งธนาคารขยะ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ประเมินผลการดำเนินการ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919451" y="567344"/>
            <a:ext cx="3792682" cy="119495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วิธีการดำเนินการ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6011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309124" y="2468774"/>
            <a:ext cx="9850055" cy="381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มีชื่อในทะเบียนบ้าน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สมาชิกจะต้องขายขยะให้ครบ 6 ครั้ง(เดือน)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ถ้าหยุดขาย 3 ครั้ง(เดือน) จะขาดสิทธิรับเงินฌาปนกิจ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จะต้องเริ่มต้นนับการขายขยะติดต่อกัน 2 เดือนใหม่ สิทธิดังกล่าวจึงจะกลับมาดังเดิม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สมาชิกจะถูกหักเงินค่าฌาปนกิจจากบัญชีสมุดคู่ฝากธนาคารขยะฯ โดยค่าฌาปนกิจที่สมาชิกทุกคนต้องเสียรายละ 10 บาท</a:t>
            </a:r>
          </a:p>
          <a:p>
            <a:pPr marL="0" indent="0"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813464" y="413495"/>
            <a:ext cx="4312228" cy="14776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คุณสมบัติของสมาชิก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122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49773" y="2226537"/>
            <a:ext cx="10515600" cy="401839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ประชาชนมีความรู้ การคัดแยกประเภทขยะ</a:t>
            </a:r>
          </a:p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ประชาชนมีส่วนร่วมในกระบวนการจัดการ ขยะอินทรีย์ ขยะรีไซเคิล ขยะอันตราย              และขยะทั่วไป</a:t>
            </a:r>
          </a:p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ชุมชน มีการคัดแยกขยะจากต้นทาง เพื่อใช้เป็นต้นแบบในการขยายผลสู่ชุมชนอื่นๆต่อไป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เป็นการพัฒนาคุณภาพชีวิตพร้อมเสริมสร้างความเข้มแข็งให้แก่ครัวเรือนและชุมชน               ในการบริหารจัดการทรัพยากรธรรมชาติและสิ่งแวดล้อม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530628" y="531377"/>
            <a:ext cx="5153891" cy="126769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ประโยชน์ที่คาดว่าจะได้รับ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0702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237529" y="6338757"/>
            <a:ext cx="4034790" cy="372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ตุลาคม 61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743341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1155467" y="2045970"/>
            <a:ext cx="42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175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4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186729" y="6318437"/>
            <a:ext cx="4034790" cy="372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มิถุนายน 62 และ ธันวาคม 62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189960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9568471" y="3969327"/>
            <a:ext cx="39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113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38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033145" y="6245640"/>
            <a:ext cx="10125710" cy="412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63 พฤษภาคม 63 กรกฎาคม 63  กันยายน 63 ตุลาคม 63  และธันวาคม 63ไม่ได้ออกรับซื้อ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ขยะ (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โรคติดเชื้อ</a:t>
            </a:r>
            <a:r>
              <a:rPr lang="th-TH" sz="1600" b="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682876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1048556" y="1380490"/>
            <a:ext cx="42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388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กล่องข้อความ 1"/>
          <p:cNvSpPr txBox="1"/>
          <p:nvPr/>
        </p:nvSpPr>
        <p:spPr>
          <a:xfrm>
            <a:off x="3860836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0" name="กล่องข้อความ 1"/>
          <p:cNvSpPr txBox="1"/>
          <p:nvPr/>
        </p:nvSpPr>
        <p:spPr>
          <a:xfrm>
            <a:off x="4043680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1" name="กล่องข้อความ 1"/>
          <p:cNvSpPr txBox="1"/>
          <p:nvPr/>
        </p:nvSpPr>
        <p:spPr>
          <a:xfrm>
            <a:off x="4978400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2" name="กล่องข้อความ 1"/>
          <p:cNvSpPr txBox="1"/>
          <p:nvPr/>
        </p:nvSpPr>
        <p:spPr>
          <a:xfrm>
            <a:off x="4795556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3" name="กล่องข้อความ 1"/>
          <p:cNvSpPr txBox="1"/>
          <p:nvPr/>
        </p:nvSpPr>
        <p:spPr>
          <a:xfrm>
            <a:off x="9448800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4" name="กล่องข้อความ 1"/>
          <p:cNvSpPr txBox="1"/>
          <p:nvPr/>
        </p:nvSpPr>
        <p:spPr>
          <a:xfrm>
            <a:off x="9265956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5" name="กล่องข้อความ 1"/>
          <p:cNvSpPr txBox="1"/>
          <p:nvPr/>
        </p:nvSpPr>
        <p:spPr>
          <a:xfrm>
            <a:off x="11267440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6" name="กล่องข้อความ 1"/>
          <p:cNvSpPr txBox="1"/>
          <p:nvPr/>
        </p:nvSpPr>
        <p:spPr>
          <a:xfrm>
            <a:off x="11084596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7" name="กล่องข้อความ 1"/>
          <p:cNvSpPr txBox="1"/>
          <p:nvPr/>
        </p:nvSpPr>
        <p:spPr>
          <a:xfrm>
            <a:off x="7447316" y="1251341"/>
            <a:ext cx="43684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396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กล่องข้อความ 1"/>
          <p:cNvSpPr txBox="1"/>
          <p:nvPr/>
        </p:nvSpPr>
        <p:spPr>
          <a:xfrm>
            <a:off x="7686058" y="3511892"/>
            <a:ext cx="39620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160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กล่องข้อความ 1"/>
          <p:cNvSpPr txBox="1"/>
          <p:nvPr/>
        </p:nvSpPr>
        <p:spPr>
          <a:xfrm>
            <a:off x="10190498" y="1276080"/>
            <a:ext cx="457182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395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กล่องข้อความ 1"/>
          <p:cNvSpPr txBox="1"/>
          <p:nvPr/>
        </p:nvSpPr>
        <p:spPr>
          <a:xfrm>
            <a:off x="10444498" y="3760860"/>
            <a:ext cx="40636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137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49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24995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6"/>
          <p:cNvSpPr txBox="1">
            <a:spLocks/>
          </p:cNvSpPr>
          <p:nvPr/>
        </p:nvSpPr>
        <p:spPr>
          <a:xfrm>
            <a:off x="1189990" y="6289040"/>
            <a:ext cx="10373360" cy="4122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64  มิถุนายน 64  กรกฎาคม 64 สิงหาคม 64  กันยายน 64  พฤศจิกายน 64 ไม่ได้ออกรับซื้อขยะ (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โรคติดเชื้อ</a:t>
            </a:r>
            <a:r>
              <a:rPr lang="th-TH" sz="1600" b="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</a:p>
        </p:txBody>
      </p:sp>
    </p:spTree>
    <p:extLst>
      <p:ext uri="{BB962C8B-B14F-4D97-AF65-F5344CB8AC3E}">
        <p14:creationId xmlns:p14="http://schemas.microsoft.com/office/powerpoint/2010/main" val="235277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323283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6"/>
          <p:cNvSpPr txBox="1">
            <a:spLocks/>
          </p:cNvSpPr>
          <p:nvPr/>
        </p:nvSpPr>
        <p:spPr>
          <a:xfrm>
            <a:off x="1841500" y="6220460"/>
            <a:ext cx="8717244" cy="4122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กุมภาพันธ์ 65  มีนาคม 65  เมษายน 65  พฤษภาคม 65  ไม่ได้ออกรับซื้อขยะ (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โรคติดเชื้อ</a:t>
            </a:r>
            <a:r>
              <a:rPr lang="th-TH" sz="1600" b="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</a:p>
        </p:txBody>
      </p:sp>
    </p:spTree>
    <p:extLst>
      <p:ext uri="{BB962C8B-B14F-4D97-AF65-F5344CB8AC3E}">
        <p14:creationId xmlns:p14="http://schemas.microsoft.com/office/powerpoint/2010/main" val="1914859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63B6E48B-9481-4C13-BB61-4B427631529F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8709" r="8887" b="6223"/>
          <a:stretch>
            <a:fillRect/>
          </a:stretch>
        </p:blipFill>
        <p:spPr bwMode="auto">
          <a:xfrm>
            <a:off x="4247906" y="1425815"/>
            <a:ext cx="3696187" cy="43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กล่องข้อความ 31"/>
          <p:cNvSpPr txBox="1">
            <a:spLocks noChangeArrowheads="1"/>
          </p:cNvSpPr>
          <p:nvPr/>
        </p:nvSpPr>
        <p:spPr bwMode="auto">
          <a:xfrm>
            <a:off x="3730625" y="5790730"/>
            <a:ext cx="4730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dirty="0">
                <a:latin typeface="Mitr" panose="00000500000000000000" pitchFamily="2" charset="-34"/>
                <a:cs typeface="Mitr" panose="00000500000000000000" pitchFamily="2" charset="-34"/>
              </a:rPr>
              <a:t>นายบุญสืบ  ระวังชื่อ</a:t>
            </a:r>
          </a:p>
          <a:p>
            <a:pPr algn="ctr" eaLnBrk="1" hangingPunct="1"/>
            <a:r>
              <a:rPr lang="th-TH" altLang="th-TH" dirty="0">
                <a:solidFill>
                  <a:schemeClr val="accent4">
                    <a:lumMod val="50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ผู้อำนวยการกองช่าง</a:t>
            </a:r>
          </a:p>
        </p:txBody>
      </p:sp>
      <p:sp>
        <p:nvSpPr>
          <p:cNvPr id="5" name="กล่องข้อความ 31"/>
          <p:cNvSpPr txBox="1">
            <a:spLocks noChangeArrowheads="1"/>
          </p:cNvSpPr>
          <p:nvPr/>
        </p:nvSpPr>
        <p:spPr bwMode="auto">
          <a:xfrm>
            <a:off x="3270348" y="358628"/>
            <a:ext cx="55879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8000" dirty="0" smtClean="0">
                <a:solidFill>
                  <a:schemeClr val="accent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บรรยายโดย</a:t>
            </a:r>
            <a:endParaRPr lang="th-TH" altLang="th-TH" sz="8000" dirty="0">
              <a:solidFill>
                <a:schemeClr val="accent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606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225188" y="2400302"/>
            <a:ext cx="10152857" cy="301336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เริ่ม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ดำเนินงาน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เม.ย.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61 –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มิ.ย.65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(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4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ปี 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2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เดือน )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/>
            </a:r>
            <a:b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-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ปัจจุบันจำนวนสมาชิกที่มาสมัครเข้าโครงการทั้งหมด รวม  </a:t>
            </a:r>
            <a:r>
              <a:rPr lang="th-TH" sz="3600" b="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397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คน</a:t>
            </a:r>
            <a:b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และในแต่ละเดือนสมาชิกมาขายขยะในสัดส่วนที่ต่ำกว่า 50</a:t>
            </a:r>
            <a:r>
              <a:rPr lang="en-US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%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ของจำนวนสมาชิก</a:t>
            </a:r>
            <a:endParaRPr lang="th-TH" sz="9600" dirty="0"/>
          </a:p>
        </p:txBody>
      </p:sp>
      <p:sp>
        <p:nvSpPr>
          <p:cNvPr id="8" name="ม้วนกระดาษแนวนอน 7"/>
          <p:cNvSpPr/>
          <p:nvPr/>
        </p:nvSpPr>
        <p:spPr>
          <a:xfrm>
            <a:off x="2817668" y="687258"/>
            <a:ext cx="6556663" cy="131964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4000" b="1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 จำนวนสมาชิกธนาคารขยะรีไซเคิล </a:t>
            </a:r>
          </a:p>
        </p:txBody>
      </p:sp>
    </p:spTree>
    <p:extLst>
      <p:ext uri="{BB962C8B-B14F-4D97-AF65-F5344CB8AC3E}">
        <p14:creationId xmlns:p14="http://schemas.microsoft.com/office/powerpoint/2010/main" val="386827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7686" y="6340858"/>
            <a:ext cx="3814134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ตุลาคม 61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2085617"/>
              </p:ext>
            </p:extLst>
          </p:nvPr>
        </p:nvGraphicFramePr>
        <p:xfrm>
          <a:off x="152399" y="274320"/>
          <a:ext cx="11901055" cy="60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3675265" y="2826674"/>
            <a:ext cx="59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774.2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05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6036" y="6276434"/>
            <a:ext cx="5459384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มิถุนายน 62 และธันวาคม 62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967295"/>
              </p:ext>
            </p:extLst>
          </p:nvPr>
        </p:nvGraphicFramePr>
        <p:xfrm>
          <a:off x="176646" y="274319"/>
          <a:ext cx="11887200" cy="581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4672792" y="1413510"/>
            <a:ext cx="66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328.7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813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1750" y="6215474"/>
            <a:ext cx="10515600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63 และพฤษภาคม 63 กรกฎาคม 63  กันยายน 63  ตุลาคม 63  และธันวาคม 63ไม่ได้ออกรับซื้อขยะ (โรคติดเชื้อ</a:t>
            </a:r>
            <a:r>
              <a:rPr lang="th-TH" sz="1600" b="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5088801"/>
              </p:ext>
            </p:extLst>
          </p:nvPr>
        </p:nvGraphicFramePr>
        <p:xfrm>
          <a:off x="176646" y="274320"/>
          <a:ext cx="11887200" cy="580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กล่องข้อความ 1"/>
          <p:cNvSpPr txBox="1"/>
          <p:nvPr/>
        </p:nvSpPr>
        <p:spPr>
          <a:xfrm>
            <a:off x="11345150" y="5097825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1"/>
          <p:cNvSpPr txBox="1"/>
          <p:nvPr/>
        </p:nvSpPr>
        <p:spPr>
          <a:xfrm>
            <a:off x="4741150" y="4983569"/>
            <a:ext cx="372901" cy="276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1"/>
          <p:cNvSpPr txBox="1"/>
          <p:nvPr/>
        </p:nvSpPr>
        <p:spPr>
          <a:xfrm>
            <a:off x="3928350" y="4983569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กล่องข้อความ 1"/>
          <p:cNvSpPr txBox="1"/>
          <p:nvPr/>
        </p:nvSpPr>
        <p:spPr>
          <a:xfrm>
            <a:off x="6651230" y="4862986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กล่องข้อความ 1"/>
          <p:cNvSpPr txBox="1"/>
          <p:nvPr/>
        </p:nvSpPr>
        <p:spPr>
          <a:xfrm>
            <a:off x="7442342" y="1541825"/>
            <a:ext cx="665338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988.30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กล่องข้อความ 1"/>
          <p:cNvSpPr txBox="1"/>
          <p:nvPr/>
        </p:nvSpPr>
        <p:spPr>
          <a:xfrm>
            <a:off x="10207230" y="2730545"/>
            <a:ext cx="603010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914.50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233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245021"/>
              </p:ext>
            </p:extLst>
          </p:nvPr>
        </p:nvGraphicFramePr>
        <p:xfrm>
          <a:off x="786246" y="375920"/>
          <a:ext cx="11293994" cy="595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6"/>
          <p:cNvSpPr txBox="1">
            <a:spLocks/>
          </p:cNvSpPr>
          <p:nvPr/>
        </p:nvSpPr>
        <p:spPr>
          <a:xfrm>
            <a:off x="1487170" y="6334760"/>
            <a:ext cx="10045700" cy="4122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64 มิถุนายน 64 กรกฎาคม  64 สิงหาคม 64  กันยายน 64  พฤศจิกายน 64 ไม่ได้ออกรับซื้อขยะ (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โรคติดเชื้อ</a:t>
            </a:r>
            <a:r>
              <a:rPr lang="th-TH" sz="1600" b="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</a:p>
        </p:txBody>
      </p:sp>
    </p:spTree>
    <p:extLst>
      <p:ext uri="{BB962C8B-B14F-4D97-AF65-F5344CB8AC3E}">
        <p14:creationId xmlns:p14="http://schemas.microsoft.com/office/powerpoint/2010/main" val="2405460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แทนเนื้อหา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370358"/>
              </p:ext>
            </p:extLst>
          </p:nvPr>
        </p:nvGraphicFramePr>
        <p:xfrm>
          <a:off x="786246" y="375920"/>
          <a:ext cx="11293994" cy="595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6"/>
          <p:cNvSpPr txBox="1">
            <a:spLocks/>
          </p:cNvSpPr>
          <p:nvPr/>
        </p:nvSpPr>
        <p:spPr>
          <a:xfrm>
            <a:off x="1818640" y="6342865"/>
            <a:ext cx="8717244" cy="4122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กุมภาพันธ์ 65  มีนาคม 65  เมษายน 65  พฤษภาคม 65  ไม่ได้ออกรับซื้อขยะ (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โรคติดเชื้อ</a:t>
            </a:r>
            <a:r>
              <a:rPr lang="th-TH" sz="1600" b="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7008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1569027" y="2753590"/>
            <a:ext cx="9892145" cy="3470565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เริ่มดำเนินงาน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เม.ย.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61 –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มิ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.ย.65 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4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ปี 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2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เดือน )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- 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ปริมาณ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ขยะที่รับซื้อทั้งหมด รวม </a:t>
            </a:r>
            <a:r>
              <a:rPr lang="en-US" sz="36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88</a:t>
            </a:r>
            <a:r>
              <a:rPr lang="en-US" sz="36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744.1</a:t>
            </a:r>
            <a:r>
              <a:rPr lang="th-TH" sz="3600" dirty="0" smtClean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กิโลกรัม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ซึ่งเป็นขยะรีไซเคิลทั้งหมด เช่น โลหะ พลาสติก  กระดาษ  แก้ว  และขวด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2400300" y="706581"/>
            <a:ext cx="6961910" cy="151707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สรุป ปริมาณขยะ ที่ไปรับซื้อขยะรีไซเคิล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3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87602" y="2166736"/>
            <a:ext cx="9906458" cy="151014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เริ่ม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ดำเนินงาน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เม.ย.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61 –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มิ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.ย.65 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 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4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ปี 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2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เดือน )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- ยอดเงินคงเหลือในบัญชีธนาคารขยะรีไซเคิล  ณ ปัจจุบัน 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235,</a:t>
            </a:r>
            <a:r>
              <a:rPr lang="th-TH" sz="36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518</a:t>
            </a:r>
            <a:r>
              <a:rPr lang="th-TH" sz="36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.01 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บาท</a:t>
            </a: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2222103" y="366338"/>
            <a:ext cx="7950079" cy="146511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เงิน</a:t>
            </a:r>
            <a:r>
              <a:rPr lang="th-TH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ฝากธนาคารขยะรีไซเคิล ตำบลโชกเหนือ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17" y="3676882"/>
            <a:ext cx="4836505" cy="291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73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1529104" y="2071279"/>
            <a:ext cx="9809456" cy="3062754"/>
          </a:xfrm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เริ่มก่อตั้งธนาคารขยะรีไซเคิล เมื่อวันที่  3 มกราคม พ.ศ. 2561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มีการจ่ายเงินช่วยเหลือ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ฌาปนกิจ ไป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ทั้งหมดจำนวน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36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เป็นจำนวนเงิน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104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3200" dirty="0" smtClean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110 </a:t>
            </a:r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(ตั้งแต่เริ่มต้น จนถึงปัจจุบัน)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779319" y="648864"/>
            <a:ext cx="9815580" cy="1231892"/>
          </a:xfrm>
        </p:spPr>
        <p:txBody>
          <a:bodyPr/>
          <a:lstStyle/>
          <a:p>
            <a:pPr marL="182880" indent="0" algn="ctr">
              <a:buNone/>
            </a:pPr>
            <a:r>
              <a:rPr lang="th-TH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เงินฌาปนกิจศพ</a:t>
            </a:r>
            <a:endPara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69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45" y="490746"/>
            <a:ext cx="1053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ภาพรับซื้อขยะรีไซเคิล  ตำบลโชกเหนือ อำเภอลำดวน จังหวัดสุรินทร์</a:t>
            </a:r>
            <a:endParaRPr lang="th-TH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7" name="Picture 3" descr="C:\Users\NCR\Desktop\รูปรับซื้อขยะ\หมู่ 9 คุ้มโคกอังกัญ_๑๙๐๗๑๔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7" y="1379046"/>
            <a:ext cx="3026863" cy="227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CR\Desktop\รูปรับซื้อขยะ\หมู่. 9. ศาลาหมู่บ้าน_๑๙๐๗๑๔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7" y="4074605"/>
            <a:ext cx="3105931" cy="232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CR\Desktop\รูปรับซื้อขยะ\หมู่5. หมู่8_๑๙๐๗๑๔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1" y="1379046"/>
            <a:ext cx="3112359" cy="233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CR\Desktop\รูปรับซื้อขยะ\หมู่5. หมู่8_๑๙๐๗๑๔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10" y="4051188"/>
            <a:ext cx="3105931" cy="232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CR\Desktop\รูปรับซื้อขยะ\หมู่ 3บ้านอำปึล_๑๙๐๗๑๔_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18" y="1264546"/>
            <a:ext cx="3265027" cy="244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 descr="C:\Users\Hp\Desktop\งานผึ้ง\timeline_20190501_13201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16449"/>
          <a:stretch/>
        </p:blipFill>
        <p:spPr bwMode="auto">
          <a:xfrm>
            <a:off x="748145" y="4197928"/>
            <a:ext cx="3127664" cy="2206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918784" y="2075724"/>
            <a:ext cx="10515599" cy="217415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องค์การบริหารส่วนตำบลโชกเหนือได้ให้ความสำคัญในเรื่องการจัดการขยะในชุมชน จึงได้บรรจุลงในแผนพัฒนาท้องถิ่นขององค์กรปกครองส่วนท้องถิ่น พ.ศ. 2561 - 2565  ทั้งนี้เพื่อสร้างจิตสำนึกให้เกิดความร่วมมือจากทุกภาคส่วน โดยมีวัตถุประสงค์เพื่อลดปริมาณขยะในชุมชน และเป็นแนวทางในการจัดการขยะ     มูลฝอยจากต้นทาง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ขยายสู่ชุมชนในตำบลโชกเหนือ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NCR\Desktop\รูปรับซื้อขยะ\หมู่ 4. โคกกล้วย_๑๙๐๗๑๔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6857"/>
          <a:stretch/>
        </p:blipFill>
        <p:spPr bwMode="auto">
          <a:xfrm>
            <a:off x="5197032" y="4407060"/>
            <a:ext cx="2199191" cy="227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CR\Desktop\รูปรับซื้อขยะ\หมู่ 3บ้านอำปึล_๑๙๐๗๑๔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18" y="4407061"/>
            <a:ext cx="2876822" cy="215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CR\Desktop\รูปรับซื้อขยะ\หมู่ 9 คุ้มโคกอังกัญ_๑๙๐๗๑๔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94" y="4521748"/>
            <a:ext cx="2723907" cy="204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ม้วนกระดาษแนวนอน 2"/>
          <p:cNvSpPr/>
          <p:nvPr/>
        </p:nvSpPr>
        <p:spPr>
          <a:xfrm>
            <a:off x="4122823" y="353555"/>
            <a:ext cx="3231572" cy="12444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ความเป็นมา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13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R\Desktop\รูปรับซื้อขยะ\หมู่. 9. ศาลาหมู่บ้าน_๑๙๐๗๑๔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" y="2696135"/>
            <a:ext cx="2665782" cy="355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CR\Desktop\รูปรับซื้อขยะ\timeline_20190501_131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1550"/>
          <a:stretch/>
        </p:blipFill>
        <p:spPr bwMode="auto">
          <a:xfrm>
            <a:off x="6516740" y="280985"/>
            <a:ext cx="2947193" cy="20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 descr="C:\Users\Hp\Desktop\งานผึ้ง\2824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/>
          <a:stretch/>
        </p:blipFill>
        <p:spPr bwMode="auto">
          <a:xfrm>
            <a:off x="2979023" y="3429000"/>
            <a:ext cx="4866640" cy="3095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960" y="3283140"/>
            <a:ext cx="4071879" cy="3046540"/>
          </a:xfrm>
          <a:prstGeom prst="rect">
            <a:avLst/>
          </a:prstGeom>
        </p:spPr>
      </p:pic>
      <p:pic>
        <p:nvPicPr>
          <p:cNvPr id="12" name="รูปภาพ 11" descr="C:\Users\Hp\Desktop\งานผึ้ง\28242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16639"/>
          <a:stretch/>
        </p:blipFill>
        <p:spPr bwMode="auto">
          <a:xfrm>
            <a:off x="0" y="208029"/>
            <a:ext cx="3211241" cy="220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รูปภาพ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84" y="859126"/>
            <a:ext cx="3285320" cy="220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69" y="859126"/>
            <a:ext cx="2665490" cy="19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8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03793" y="653800"/>
            <a:ext cx="4821585" cy="1577221"/>
          </a:xfrm>
        </p:spPr>
        <p:txBody>
          <a:bodyPr/>
          <a:lstStyle/>
          <a:p>
            <a:pPr marL="0" indent="0" algn="ctr">
              <a:buNone/>
            </a:pPr>
            <a:r>
              <a:rPr lang="th-TH" sz="6600" dirty="0" smtClean="0">
                <a:latin typeface="Angsana New" pitchFamily="18" charset="-34"/>
                <a:cs typeface="Angsana New" pitchFamily="18" charset="-34"/>
              </a:rPr>
              <a:t>จบการนำเสนอ</a:t>
            </a:r>
            <a:endParaRPr lang="th-TH" sz="6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NCR\Desktop\รูปรับซื้อขยะ\ทีมงาา_๑๙๐๗๑๔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2816981" y="2068976"/>
            <a:ext cx="6385142" cy="4169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9937173" y="6238754"/>
            <a:ext cx="2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ขอบคุณคะ/ครับ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3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935914" y="2274570"/>
            <a:ext cx="10469880" cy="4137660"/>
          </a:xfrm>
        </p:spPr>
        <p:txBody>
          <a:bodyPr>
            <a:normAutofit fontScale="92500" lnSpcReduction="10000"/>
          </a:bodyPr>
          <a:lstStyle/>
          <a:p>
            <a:pPr algn="ctr"/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จำนวนครัวเรือน  1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214  ครัวเรือน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- จำนวนประชากร  4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867  คน</a:t>
            </a:r>
          </a:p>
          <a:p>
            <a:pPr algn="ctr"/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 4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867  คน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อัตราการเกิด   0.91   กก./คน/วัน</a:t>
            </a:r>
          </a:p>
          <a:p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=  4,428 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กก./วัน</a:t>
            </a:r>
          </a:p>
          <a:p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=  4.43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ตัน/วัน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050464" y="227561"/>
            <a:ext cx="6240780" cy="136017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ข้อมูลทั่วไปของ </a:t>
            </a:r>
            <a:r>
              <a:rPr lang="th-TH" sz="4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อบต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.โชกเหนือ</a:t>
            </a: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3827858" y="3667991"/>
            <a:ext cx="4941916" cy="127808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rgbClr val="212745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  <a:p>
            <a:pPr algn="ctr"/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ขยะ</a:t>
            </a:r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มูลฝอยที่เกิดขึ้น </a:t>
            </a:r>
            <a:endParaRPr lang="th-TH" b="1" dirty="0" smtClean="0">
              <a:solidFill>
                <a:srgbClr val="212745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  <a:p>
            <a:pPr algn="ctr"/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คำนวณจากประชากรหรือศึกษาเอง</a:t>
            </a:r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)</a:t>
            </a:r>
          </a:p>
          <a:p>
            <a:pPr algn="ctr"/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endParaRPr lang="th-TH" sz="2000" dirty="0"/>
          </a:p>
        </p:txBody>
      </p:sp>
      <p:sp>
        <p:nvSpPr>
          <p:cNvPr id="3" name="ม้วนกระดาษแนวนอน 2"/>
          <p:cNvSpPr/>
          <p:nvPr/>
        </p:nvSpPr>
        <p:spPr>
          <a:xfrm>
            <a:off x="4409595" y="1904653"/>
            <a:ext cx="3778442" cy="73983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จำนวนครัวเรือน/ประชากร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2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895909" y="1280161"/>
            <a:ext cx="10527030" cy="5349239"/>
          </a:xfrm>
        </p:spPr>
        <p:txBody>
          <a:bodyPr>
            <a:normAutofit fontScale="40000" lnSpcReduction="20000"/>
          </a:bodyPr>
          <a:lstStyle/>
          <a:p>
            <a:pPr algn="ctr"/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ขยะอินทรีย์ 64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2.84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ขยะรีไซเคิล 30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1.33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ขยะอันตราย 3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 0.14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ขยะทั่วไป 3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     0.14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endPara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2400" dirty="0" smtClean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5900" dirty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อินทรีย์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1.99 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รีไซเคิล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0.94 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ทั่วไป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0 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496234" y="228601"/>
            <a:ext cx="5326380" cy="122301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องค์ประกอบขยะ ณ แหล่งกำเนิด</a:t>
            </a:r>
            <a:endParaRPr lang="th-TH" dirty="0"/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3667684" y="3440430"/>
            <a:ext cx="5154930" cy="12001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500" b="1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ปริมาณขยะมูลฝอยที่นำกลับมาใช้ประโยชน์</a:t>
            </a:r>
          </a:p>
        </p:txBody>
      </p:sp>
    </p:spTree>
    <p:extLst>
      <p:ext uri="{BB962C8B-B14F-4D97-AF65-F5344CB8AC3E}">
        <p14:creationId xmlns:p14="http://schemas.microsoft.com/office/powerpoint/2010/main" val="1558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640079" y="1965960"/>
            <a:ext cx="10778490" cy="453771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2800" dirty="0" smtClean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28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ประมาณ</a:t>
            </a:r>
            <a:r>
              <a:rPr lang="th-TH" sz="28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70 ของครัวเรือนทั้งหมด</a:t>
            </a: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- ครัวเรือนจัดการขยะด้วยตนเอง โดยวิธี เผา ฝัง ทิ้งที่สาธารณะ</a:t>
            </a:r>
          </a:p>
          <a:p>
            <a:pPr algn="ctr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ปริมาณขยะที่กำจัดแบบไม่ถูกหลักสุขาภิบาล คือ 1.50  ตัน/วัน  คิดเป็นร้อยละ 33.86 ของปริมาณขยะที่เกิด</a:t>
            </a:r>
          </a:p>
          <a:p>
            <a:endParaRPr lang="th-TH" dirty="0"/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446144" y="3320415"/>
            <a:ext cx="5166360" cy="146304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รูปแบบการกำจัดขยะ</a:t>
            </a:r>
            <a:endParaRPr lang="th-TH" dirty="0"/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1668779" y="380048"/>
            <a:ext cx="8721090" cy="15087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3600" b="1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ร้อยละของครัวเรือนที่มีการคัดแยก  และนำขยะมาใช้ประโยชน์   </a:t>
            </a:r>
            <a:endParaRPr lang="th-TH" sz="3600" b="1" dirty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10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à¸£à¸¹à¸à¸ à¸²à¸à¸à¸µà¹à¹à¸à¸µà¹à¸¢à¸§à¸à¹à¸­à¸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3065"/>
            <a:ext cx="2628899" cy="203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à¸£à¸¹à¸à¸ à¸²à¸à¸à¸µà¹à¹à¸à¸µà¹à¸¢à¸§à¸à¹à¸­à¸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5" y="613065"/>
            <a:ext cx="3585297" cy="206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à¸£à¸¹à¸à¸ à¸²à¸à¸à¸µà¹à¹à¸à¸µà¹à¸¢à¸§à¸à¹à¸­à¸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5" y="3740583"/>
            <a:ext cx="3335482" cy="200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à¸à¸¥à¸à¸²à¸£à¸à¹à¸à¸«à¸²à¸£à¸¹à¸à¸ à¸²à¸à¸ªà¸³à¸«à¸£à¸±à¸ à¸£à¸¹à¸à¸à¸¢à¸°à¸à¸±à¹à¸§à¹à¸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6" r="43823" b="23669"/>
          <a:stretch/>
        </p:blipFill>
        <p:spPr bwMode="auto">
          <a:xfrm>
            <a:off x="6732875" y="3740583"/>
            <a:ext cx="4021715" cy="200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1969076" y="2752442"/>
            <a:ext cx="211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ขยะอินทรีย์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078715" y="2752442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ขยะรีไซเคิล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69076" y="5949484"/>
            <a:ext cx="237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ขยะอันตราย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078715" y="5934586"/>
            <a:ext cx="146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ขยะทั่วไป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447310" y="2706688"/>
            <a:ext cx="2462643" cy="853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ประเภทของขยะ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5961512" y="3777708"/>
            <a:ext cx="737755" cy="119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38548">
            <a:off x="4792977" y="3811626"/>
            <a:ext cx="823031" cy="127417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62890">
            <a:off x="5772866" y="1266537"/>
            <a:ext cx="823031" cy="1274174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3627">
            <a:off x="4566011" y="1226124"/>
            <a:ext cx="82303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9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้วนกระดาษแนวนอน 2"/>
          <p:cNvSpPr/>
          <p:nvPr/>
        </p:nvSpPr>
        <p:spPr>
          <a:xfrm>
            <a:off x="4281055" y="394854"/>
            <a:ext cx="3096491" cy="116378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ประเภทของขยะ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57300" y="1974273"/>
            <a:ext cx="9809018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1.ขยะย่อยสลายหรือมูลฝอยย่อยสลายได้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คือ  ขยะที่เน่าเสียและย่อยสลายได้เร็ว  เช่น  เศษ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อาหาร      พืชผัก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ที่เหลือจากการรับประทาน  และการประกอบอาหาร  สามารถนำไปหมักทำปุ๋ยได้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2.ขยะรีไซเคิลหรือขยะที่สามารถนำไปขายได้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เช่น  แก้ว  กระดาษ  พลาสติก  โลหะ/อโลหะ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3.ขยะทั่วไปหรือมูลฝอยทั่วไป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เป็นขยะที่ย่อยสลายยากและไม่คุ้มค่าในการนำไปรีไซเคิล  เช่น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ซอง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บะหมี่สำเร็จรูป  ซองกาแฟสำเร็จรูป  เปลือกลูกอม  ถุงขนม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ถุงพลาสติก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ขยะพิษหรือขยะอันตราย</a:t>
            </a:r>
            <a:r>
              <a:rPr lang="th-TH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คือ ขยะมีพิษที่ต้องเก็บรวบรวม  แล้วนำไปกำจัดอย่างถูกวิธี  เช่น  กระป๋องยาฆ่าแมลง   หลอดไฟ   ถ่านไฟฉาย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396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72836" y="1599621"/>
            <a:ext cx="10598728" cy="499794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เพื่อให้ความรู้ในการคัดแยกขยะจากต้นทางแก่ชุมชน หมู่บ้าน สถานศึกษา และใช้เป็นต้นแบบในการขยายผลสู่ชุมชนอื่นๆ ต่อไป</a:t>
            </a:r>
          </a:p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เพื่อรณรงค์สร้างจิตสำนึกให้มีการคัดแยกขยะและกระบวนการจัดการขยะอินทรีย์   ขยะรีไซเคิล                 ขยะอันตราย  และขยะทั่วไป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เพื่อส่งเสริมและสนับสนุนกิจกรรมการมีส่วนร่วมของชุมชนในการจัดการขยะโดยชุมชน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เพื่อสร้างรายได้ให้กับครัวเรือนในชุมชน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พัฒนาคุณภาพชีวิตพร้อมเสริมสร้างความเข้มแข็งให้แก่ครัวเรือนและชุมชนในการบริหารจัดการทรัพยากรธรรมชาติและสิ่งแวดล้อม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ม้วนกระดาษแนวนอน 5"/>
          <p:cNvSpPr/>
          <p:nvPr/>
        </p:nvSpPr>
        <p:spPr>
          <a:xfrm>
            <a:off x="4301836" y="196848"/>
            <a:ext cx="2992582" cy="140277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2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2481</TotalTime>
  <Words>1648</Words>
  <Application>Microsoft Office PowerPoint</Application>
  <PresentationFormat>แบบจอกว้าง</PresentationFormat>
  <Paragraphs>299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2" baseType="lpstr">
      <vt:lpstr>Angsana New</vt:lpstr>
      <vt:lpstr>Calibri</vt:lpstr>
      <vt:lpstr>Cordia New</vt:lpstr>
      <vt:lpstr>Georgia</vt:lpstr>
      <vt:lpstr>IrisUPC</vt:lpstr>
      <vt:lpstr>Mitr</vt:lpstr>
      <vt:lpstr>Mitr Light</vt:lpstr>
      <vt:lpstr>TH Kodchasal</vt:lpstr>
      <vt:lpstr>Times New Roman</vt:lpstr>
      <vt:lpstr>Trebuchet MS</vt:lpstr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หมายเหตุ.  เดือน ตุลาคม 61 ไม่ได้ออกรับซื้อขยะ</vt:lpstr>
      <vt:lpstr>หมายเหตุ.  เดือน มิถุนายน 62 และ ธันวาคม 62 ไม่ได้ออกรับซื้อขยะ</vt:lpstr>
      <vt:lpstr>หมายเหตุ.  เดือน เมษายน 63 พฤษภาคม 63 กรกฎาคม 63  กันยายน 63 ตุลาคม 63  และธันวาคม 63ไม่ได้ออกรับซื้อขยะ (โรคติดเชื้อไวรัสโคโรนา 2019 ( COVID -19 ) กำลังระบาด )</vt:lpstr>
      <vt:lpstr>งานนำเสนอ PowerPoint</vt:lpstr>
      <vt:lpstr>งานนำเสนอ PowerPoint</vt:lpstr>
      <vt:lpstr>เริ่มดำเนินงาน เม.ย.61 – มิ.ย.65 ( 4 ปี 2 เดือน ) -ปัจจุบันจำนวนสมาชิกที่มาสมัครเข้าโครงการทั้งหมด รวม  397  คน และในแต่ละเดือนสมาชิกมาขายขยะในสัดส่วนที่ต่ำกว่า 50% ของจำนวนสมาชิก</vt:lpstr>
      <vt:lpstr>หมายเหตุ.  เดือน ตุลาคม 61 ไม่ได้ออกรับซื้อขยะ</vt:lpstr>
      <vt:lpstr>หมายเหตุ.  เดือน มิถุนายน 62 และธันวาคม 62 ไม่ได้ออกรับซื้อขยะ</vt:lpstr>
      <vt:lpstr>หมายเหตุ.  เดือน เมษายน 63 และพฤษภาคม 63 กรกฎาคม 63  กันยายน 63  ตุลาคม 63  และธันวาคม 63ไม่ได้ออกรับซื้อขยะ (โรคติดเชื้อไวรัสโคโรนา 2019 ( COVID -19 ) กำลังระบาด 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เงินฌาปนกิจศพ</vt:lpstr>
      <vt:lpstr>งานนำเสนอ PowerPoint</vt:lpstr>
      <vt:lpstr>งานนำเสนอ PowerPoint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โครงการตำบลโชกเหนือบ้านเรือนสะอาด</dc:title>
  <dc:creator>Hp</dc:creator>
  <cp:lastModifiedBy>Hp</cp:lastModifiedBy>
  <cp:revision>298</cp:revision>
  <cp:lastPrinted>2020-07-29T03:06:43Z</cp:lastPrinted>
  <dcterms:created xsi:type="dcterms:W3CDTF">2019-07-11T04:44:58Z</dcterms:created>
  <dcterms:modified xsi:type="dcterms:W3CDTF">2022-08-02T04:20:44Z</dcterms:modified>
</cp:coreProperties>
</file>